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68" r:id="rId15"/>
    <p:sldId id="269" r:id="rId16"/>
    <p:sldId id="271" r:id="rId17"/>
    <p:sldId id="270" r:id="rId18"/>
    <p:sldId id="393" r:id="rId19"/>
    <p:sldId id="394" r:id="rId20"/>
    <p:sldId id="398" r:id="rId21"/>
    <p:sldId id="397" r:id="rId22"/>
    <p:sldId id="391" r:id="rId23"/>
    <p:sldId id="346" r:id="rId24"/>
    <p:sldId id="350" r:id="rId25"/>
    <p:sldId id="347" r:id="rId26"/>
    <p:sldId id="349" r:id="rId27"/>
    <p:sldId id="348" r:id="rId28"/>
    <p:sldId id="351" r:id="rId29"/>
    <p:sldId id="352" r:id="rId30"/>
    <p:sldId id="353" r:id="rId31"/>
    <p:sldId id="354" r:id="rId32"/>
    <p:sldId id="355" r:id="rId33"/>
    <p:sldId id="375" r:id="rId34"/>
    <p:sldId id="371" r:id="rId35"/>
    <p:sldId id="373" r:id="rId36"/>
    <p:sldId id="374" r:id="rId37"/>
    <p:sldId id="372" r:id="rId38"/>
    <p:sldId id="363" r:id="rId39"/>
    <p:sldId id="365" r:id="rId40"/>
    <p:sldId id="366" r:id="rId41"/>
    <p:sldId id="364" r:id="rId42"/>
    <p:sldId id="356" r:id="rId43"/>
    <p:sldId id="369" r:id="rId44"/>
    <p:sldId id="370" r:id="rId45"/>
    <p:sldId id="368" r:id="rId46"/>
    <p:sldId id="367" r:id="rId47"/>
    <p:sldId id="357" r:id="rId48"/>
    <p:sldId id="359" r:id="rId49"/>
    <p:sldId id="360" r:id="rId50"/>
    <p:sldId id="361" r:id="rId51"/>
    <p:sldId id="35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CD26"/>
    <a:srgbClr val="E3C82D"/>
    <a:srgbClr val="FFD900"/>
    <a:srgbClr val="C7BD85"/>
    <a:srgbClr val="EDDB74"/>
    <a:srgbClr val="FAE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3727F-2817-530C-E015-E59B907DB630}" v="32" dt="2023-04-28T02:34:28.720"/>
    <p1510:client id="{464D214A-92C7-C7EC-6499-C55646A86D69}" v="2" dt="2023-04-27T23:07:33.488"/>
    <p1510:client id="{58A9D6A1-71D1-41A1-AD05-62794444EC93}" v="639" dt="2023-04-27T19:43:45.804"/>
    <p1510:client id="{8FA4942C-8400-FDBA-00B7-943EE6C390D1}" v="238" dt="2023-04-28T01:51:25.444"/>
    <p1510:client id="{D8E96D0A-D5A1-37F3-373A-C8CF1599C2C5}" v="58" dt="2023-04-27T19:49:15.761"/>
    <p1510:client id="{FE105D2A-DC2C-434B-DAFF-89FA1B226F43}" v="3022" dt="2023-04-27T23:05:02.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8882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038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252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468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2941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178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322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635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12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182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557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685974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commentanywhere.ne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omment-anything.github.io/2023/04/19/final-presentation.htm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eveloper.mozilla.org/en-US/docs/Glossary/HTTP" TargetMode="External"/><Relationship Id="rId2" Type="http://schemas.openxmlformats.org/officeDocument/2006/relationships/hyperlink" Target="https://developer.mozilla.org/en-US/docs/Glossary/CORS" TargetMode="External"/><Relationship Id="rId1" Type="http://schemas.openxmlformats.org/officeDocument/2006/relationships/slideLayout" Target="../slideLayouts/slideLayout2.xml"/><Relationship Id="rId4" Type="http://schemas.openxmlformats.org/officeDocument/2006/relationships/hyperlink" Target="https://developer.mozilla.org/en-US/docs/Glossary/Origi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4177" y="1932590"/>
            <a:ext cx="7214884" cy="1162613"/>
          </a:xfrm>
        </p:spPr>
        <p:txBody>
          <a:bodyPr>
            <a:noAutofit/>
          </a:bodyPr>
          <a:lstStyle/>
          <a:p>
            <a:r>
              <a:rPr lang="en-US" sz="5400">
                <a:latin typeface="Verdana"/>
                <a:ea typeface="Verdana"/>
                <a:cs typeface="Dubai"/>
              </a:rPr>
              <a:t>Comment Anywhere</a:t>
            </a:r>
            <a:endParaRPr lang="en-US" sz="5400">
              <a:latin typeface="Verdana"/>
              <a:ea typeface="Verdana"/>
              <a:cs typeface="Calibri Light"/>
            </a:endParaRPr>
          </a:p>
        </p:txBody>
      </p:sp>
      <p:sp>
        <p:nvSpPr>
          <p:cNvPr id="3" name="Subtitle 2"/>
          <p:cNvSpPr>
            <a:spLocks noGrp="1"/>
          </p:cNvSpPr>
          <p:nvPr>
            <p:ph type="subTitle" idx="1"/>
          </p:nvPr>
        </p:nvSpPr>
        <p:spPr>
          <a:xfrm>
            <a:off x="3424177" y="3148696"/>
            <a:ext cx="7214885" cy="488649"/>
          </a:xfrm>
        </p:spPr>
        <p:txBody>
          <a:bodyPr vert="horz" lIns="91440" tIns="45720" rIns="91440" bIns="45720" rtlCol="0" anchor="t">
            <a:normAutofit fontScale="77500" lnSpcReduction="20000"/>
          </a:bodyPr>
          <a:lstStyle/>
          <a:p>
            <a:r>
              <a:rPr lang="en-US" sz="2500">
                <a:latin typeface="Verdana"/>
                <a:ea typeface="Verdana"/>
                <a:cs typeface="Calibri"/>
              </a:rPr>
              <a:t>The browser extension for commenting the Internet.</a:t>
            </a:r>
            <a:endParaRPr lang="en-US">
              <a:latin typeface="Verdana"/>
              <a:ea typeface="Verdana"/>
            </a:endParaRPr>
          </a:p>
        </p:txBody>
      </p:sp>
      <p:pic>
        <p:nvPicPr>
          <p:cNvPr id="4" name="Graphic 4">
            <a:extLst>
              <a:ext uri="{FF2B5EF4-FFF2-40B4-BE49-F238E27FC236}">
                <a16:creationId xmlns:a16="http://schemas.microsoft.com/office/drawing/2014/main" id="{FE4D9825-2CBF-E36C-4074-3019708ACE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5336" y="2028462"/>
            <a:ext cx="1614670" cy="1605024"/>
          </a:xfrm>
          <a:prstGeom prst="rect">
            <a:avLst/>
          </a:prstGeom>
        </p:spPr>
      </p:pic>
      <p:sp>
        <p:nvSpPr>
          <p:cNvPr id="5" name="Subtitle 2">
            <a:extLst>
              <a:ext uri="{FF2B5EF4-FFF2-40B4-BE49-F238E27FC236}">
                <a16:creationId xmlns:a16="http://schemas.microsoft.com/office/drawing/2014/main" id="{AB623101-D2CD-159B-7366-8C9BD61F596B}"/>
              </a:ext>
            </a:extLst>
          </p:cNvPr>
          <p:cNvSpPr txBox="1">
            <a:spLocks/>
          </p:cNvSpPr>
          <p:nvPr/>
        </p:nvSpPr>
        <p:spPr>
          <a:xfrm>
            <a:off x="1734274" y="4825096"/>
            <a:ext cx="8719595" cy="69120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Verdana"/>
                <a:ea typeface="Verdana"/>
                <a:cs typeface="Calibri"/>
              </a:rPr>
              <a:t>Created by </a:t>
            </a:r>
            <a:r>
              <a:rPr lang="en-US" sz="2000" b="1" dirty="0">
                <a:solidFill>
                  <a:srgbClr val="FFD900"/>
                </a:solidFill>
                <a:latin typeface="Verdana"/>
                <a:ea typeface="Verdana"/>
                <a:cs typeface="Calibri"/>
              </a:rPr>
              <a:t>Karl Miller</a:t>
            </a:r>
            <a:r>
              <a:rPr lang="en-US" sz="2000" dirty="0">
                <a:latin typeface="Verdana"/>
                <a:ea typeface="Verdana"/>
                <a:cs typeface="Calibri"/>
              </a:rPr>
              <a:t>, </a:t>
            </a:r>
            <a:r>
              <a:rPr lang="en-US" sz="2000" b="1" dirty="0">
                <a:solidFill>
                  <a:srgbClr val="FFD900"/>
                </a:solidFill>
                <a:latin typeface="Verdana"/>
                <a:ea typeface="Verdana"/>
                <a:cs typeface="Calibri"/>
              </a:rPr>
              <a:t>Luke Bates</a:t>
            </a:r>
            <a:r>
              <a:rPr lang="en-US" sz="2000" dirty="0">
                <a:latin typeface="Verdana"/>
                <a:ea typeface="Verdana"/>
                <a:cs typeface="Calibri"/>
              </a:rPr>
              <a:t>, and </a:t>
            </a:r>
            <a:r>
              <a:rPr lang="en-US" sz="1800" b="1" dirty="0">
                <a:solidFill>
                  <a:srgbClr val="EBCD26"/>
                </a:solidFill>
                <a:latin typeface="Verdana"/>
                <a:ea typeface="Verdana"/>
                <a:cs typeface="Calibri"/>
              </a:rPr>
              <a:t>Frank </a:t>
            </a:r>
            <a:r>
              <a:rPr lang="en-US" sz="1800" b="1" dirty="0" err="1">
                <a:solidFill>
                  <a:srgbClr val="EBCD26"/>
                </a:solidFill>
                <a:latin typeface="Verdana"/>
                <a:ea typeface="Verdana"/>
                <a:cs typeface="Calibri"/>
              </a:rPr>
              <a:t>Bedekovich</a:t>
            </a:r>
            <a:endParaRPr lang="en-US" sz="1800" b="1" dirty="0">
              <a:solidFill>
                <a:srgbClr val="EBCD26"/>
              </a:solidFill>
              <a:cs typeface="Calibri"/>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F36F-83DA-D076-3403-7A348C23315A}"/>
              </a:ext>
            </a:extLst>
          </p:cNvPr>
          <p:cNvSpPr>
            <a:spLocks noGrp="1"/>
          </p:cNvSpPr>
          <p:nvPr>
            <p:ph type="title"/>
          </p:nvPr>
        </p:nvSpPr>
        <p:spPr>
          <a:xfrm>
            <a:off x="841496" y="2925080"/>
            <a:ext cx="10515600" cy="1000788"/>
          </a:xfrm>
        </p:spPr>
        <p:txBody>
          <a:bodyPr>
            <a:normAutofit/>
          </a:bodyPr>
          <a:lstStyle/>
          <a:p>
            <a:pPr algn="ctr"/>
            <a:r>
              <a:rPr lang="en-US" sz="5400">
                <a:latin typeface="Verdana"/>
                <a:ea typeface="Verdana"/>
                <a:cs typeface="Calibri Light"/>
              </a:rPr>
              <a:t>Implementation</a:t>
            </a:r>
            <a:endParaRPr lang="en-US"/>
          </a:p>
        </p:txBody>
      </p:sp>
    </p:spTree>
    <p:extLst>
      <p:ext uri="{BB962C8B-B14F-4D97-AF65-F5344CB8AC3E}">
        <p14:creationId xmlns:p14="http://schemas.microsoft.com/office/powerpoint/2010/main" val="213788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dirty="0">
                <a:latin typeface="Verdana"/>
                <a:ea typeface="Verdana"/>
                <a:cs typeface="Calibri Light"/>
              </a:rPr>
              <a:t>Docker</a:t>
            </a:r>
            <a:endParaRPr lang="en-US" sz="4000" dirty="0">
              <a:latin typeface="Verdana"/>
              <a:ea typeface="Verdana"/>
            </a:endParaRPr>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613424"/>
            <a:ext cx="10515600" cy="4389920"/>
          </a:xfrm>
        </p:spPr>
        <p:txBody>
          <a:bodyPr vert="horz" lIns="91440" tIns="45720" rIns="91440" bIns="45720" rtlCol="0" anchor="t">
            <a:normAutofit fontScale="85000" lnSpcReduction="20000"/>
          </a:bodyPr>
          <a:lstStyle/>
          <a:p>
            <a:pPr>
              <a:lnSpc>
                <a:spcPct val="170000"/>
              </a:lnSpc>
              <a:spcAft>
                <a:spcPts val="1000"/>
              </a:spcAft>
            </a:pPr>
            <a:r>
              <a:rPr lang="en-US" sz="2000" dirty="0">
                <a:latin typeface="Verdana"/>
                <a:ea typeface="Verdana"/>
                <a:cs typeface="Calibri"/>
              </a:rPr>
              <a:t>"Docker provides the ability to package and run an application in a loosely isolated environment called a </a:t>
            </a:r>
            <a:r>
              <a:rPr lang="en-US" sz="2000" b="1" dirty="0">
                <a:latin typeface="Verdana"/>
                <a:ea typeface="Verdana"/>
                <a:cs typeface="Calibri"/>
              </a:rPr>
              <a:t>container</a:t>
            </a:r>
            <a:r>
              <a:rPr lang="en-US" sz="2000" dirty="0">
                <a:latin typeface="Verdana"/>
                <a:ea typeface="Verdana"/>
                <a:cs typeface="Calibri"/>
              </a:rPr>
              <a:t>. The isolation and security allows you to run many containers simultaneously on a given host. Containers are lightweight and contain everything needed to run the application". [2]</a:t>
            </a:r>
          </a:p>
          <a:p>
            <a:pPr>
              <a:lnSpc>
                <a:spcPct val="170000"/>
              </a:lnSpc>
              <a:spcAft>
                <a:spcPts val="1000"/>
              </a:spcAft>
            </a:pPr>
            <a:r>
              <a:rPr lang="en-US" sz="2000" dirty="0">
                <a:latin typeface="Verdana"/>
                <a:ea typeface="Verdana"/>
                <a:cs typeface="Calibri"/>
              </a:rPr>
              <a:t>Comment Anywhere utilizes 3 docker containers. They each listen on a specific port for information.</a:t>
            </a:r>
          </a:p>
          <a:p>
            <a:pPr lvl="1">
              <a:lnSpc>
                <a:spcPct val="170000"/>
              </a:lnSpc>
              <a:spcAft>
                <a:spcPts val="1000"/>
              </a:spcAft>
            </a:pPr>
            <a:r>
              <a:rPr lang="en-US" sz="2000" b="1" dirty="0">
                <a:latin typeface="Verdana"/>
                <a:ea typeface="Verdana"/>
                <a:cs typeface="Calibri"/>
              </a:rPr>
              <a:t>The Postgres database</a:t>
            </a:r>
            <a:r>
              <a:rPr lang="en-US" sz="2000" dirty="0">
                <a:latin typeface="Verdana"/>
                <a:ea typeface="Verdana"/>
                <a:cs typeface="Calibri"/>
              </a:rPr>
              <a:t>. (Listens on port 5432)</a:t>
            </a:r>
          </a:p>
          <a:p>
            <a:pPr lvl="1">
              <a:lnSpc>
                <a:spcPct val="170000"/>
              </a:lnSpc>
              <a:spcAft>
                <a:spcPts val="1000"/>
              </a:spcAft>
            </a:pPr>
            <a:r>
              <a:rPr lang="en-US" sz="2000" b="1" dirty="0">
                <a:latin typeface="Verdana"/>
                <a:ea typeface="Verdana"/>
                <a:cs typeface="Calibri"/>
              </a:rPr>
              <a:t>The HTTP server</a:t>
            </a:r>
            <a:r>
              <a:rPr lang="en-US" sz="2000" dirty="0">
                <a:latin typeface="Verdana"/>
                <a:ea typeface="Verdana"/>
                <a:cs typeface="Calibri"/>
              </a:rPr>
              <a:t>. (Listens on port 3000)</a:t>
            </a:r>
          </a:p>
          <a:p>
            <a:pPr lvl="1">
              <a:lnSpc>
                <a:spcPct val="170000"/>
              </a:lnSpc>
              <a:spcAft>
                <a:spcPts val="1000"/>
              </a:spcAft>
            </a:pPr>
            <a:r>
              <a:rPr lang="en-US" sz="2000" b="1" dirty="0">
                <a:latin typeface="Verdana"/>
                <a:ea typeface="Verdana"/>
                <a:cs typeface="Calibri"/>
              </a:rPr>
              <a:t>The Comment Anywhere static website</a:t>
            </a:r>
            <a:r>
              <a:rPr lang="en-US" sz="2000" dirty="0">
                <a:latin typeface="Verdana"/>
                <a:ea typeface="Verdana"/>
                <a:cs typeface="Calibri"/>
              </a:rPr>
              <a:t>. (Listens on port 80)</a:t>
            </a:r>
          </a:p>
        </p:txBody>
      </p:sp>
    </p:spTree>
    <p:extLst>
      <p:ext uri="{BB962C8B-B14F-4D97-AF65-F5344CB8AC3E}">
        <p14:creationId xmlns:p14="http://schemas.microsoft.com/office/powerpoint/2010/main" val="184277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diagram, application&#10;&#10;Description automatically generated">
            <a:extLst>
              <a:ext uri="{FF2B5EF4-FFF2-40B4-BE49-F238E27FC236}">
                <a16:creationId xmlns:a16="http://schemas.microsoft.com/office/drawing/2014/main" id="{BA02BB19-D2BD-8138-4390-839015CEA08D}"/>
              </a:ext>
            </a:extLst>
          </p:cNvPr>
          <p:cNvPicPr>
            <a:picLocks noChangeAspect="1"/>
          </p:cNvPicPr>
          <p:nvPr/>
        </p:nvPicPr>
        <p:blipFill>
          <a:blip r:embed="rId2"/>
          <a:stretch>
            <a:fillRect/>
          </a:stretch>
        </p:blipFill>
        <p:spPr>
          <a:xfrm>
            <a:off x="2111781" y="3848919"/>
            <a:ext cx="7757433" cy="2499272"/>
          </a:xfrm>
          <a:prstGeom prst="rect">
            <a:avLst/>
          </a:prstGeom>
        </p:spPr>
      </p:pic>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a:latin typeface="Verdana"/>
                <a:ea typeface="Verdana"/>
                <a:cs typeface="Calibri Light"/>
              </a:rPr>
              <a:t>Two Core Back End System Processes</a:t>
            </a:r>
            <a:endParaRPr lang="en-US"/>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613424"/>
            <a:ext cx="10515600" cy="1505895"/>
          </a:xfrm>
        </p:spPr>
        <p:txBody>
          <a:bodyPr vert="horz" lIns="91440" tIns="45720" rIns="91440" bIns="45720" rtlCol="0" anchor="t">
            <a:normAutofit/>
          </a:bodyPr>
          <a:lstStyle/>
          <a:p>
            <a:pPr>
              <a:lnSpc>
                <a:spcPct val="100000"/>
              </a:lnSpc>
              <a:spcAft>
                <a:spcPts val="500"/>
              </a:spcAft>
            </a:pPr>
            <a:r>
              <a:rPr lang="en-US" sz="1600" dirty="0">
                <a:latin typeface="Verdana"/>
                <a:ea typeface="Verdana"/>
                <a:cs typeface="Calibri"/>
              </a:rPr>
              <a:t>The back end operates on two core system processes.</a:t>
            </a:r>
            <a:endParaRPr lang="en-US" dirty="0">
              <a:cs typeface="Calibri" panose="020F0502020204030204"/>
            </a:endParaRPr>
          </a:p>
          <a:p>
            <a:pPr marL="800100" lvl="1" indent="-342900">
              <a:lnSpc>
                <a:spcPct val="100000"/>
              </a:lnSpc>
              <a:spcAft>
                <a:spcPts val="500"/>
              </a:spcAft>
              <a:buAutoNum type="arabicPeriod"/>
            </a:pPr>
            <a:r>
              <a:rPr lang="en-US" sz="1200" dirty="0">
                <a:latin typeface="Verdana"/>
                <a:ea typeface="Verdana"/>
                <a:cs typeface="Calibri"/>
              </a:rPr>
              <a:t>The Postgres Database</a:t>
            </a:r>
          </a:p>
          <a:p>
            <a:pPr marL="800100" lvl="1" indent="-342900">
              <a:lnSpc>
                <a:spcPct val="100000"/>
              </a:lnSpc>
              <a:spcAft>
                <a:spcPts val="500"/>
              </a:spcAft>
              <a:buAutoNum type="arabicPeriod"/>
            </a:pPr>
            <a:r>
              <a:rPr lang="en-US" sz="1200" dirty="0">
                <a:latin typeface="Verdana"/>
                <a:ea typeface="Verdana"/>
                <a:cs typeface="Calibri"/>
              </a:rPr>
              <a:t>The Go HTTP Server</a:t>
            </a:r>
          </a:p>
          <a:p>
            <a:pPr>
              <a:lnSpc>
                <a:spcPct val="100000"/>
              </a:lnSpc>
              <a:spcAft>
                <a:spcPts val="500"/>
              </a:spcAft>
            </a:pPr>
            <a:r>
              <a:rPr lang="en-US" sz="1600" dirty="0">
                <a:latin typeface="Verdana"/>
                <a:ea typeface="Verdana"/>
                <a:cs typeface="Calibri"/>
              </a:rPr>
              <a:t>Both run in Docker containers.</a:t>
            </a:r>
            <a:endParaRPr lang="en-US" dirty="0">
              <a:latin typeface="Calibri" panose="020F0502020204030204"/>
              <a:ea typeface="Verdana"/>
              <a:cs typeface="Calibri"/>
            </a:endParaRPr>
          </a:p>
        </p:txBody>
      </p:sp>
    </p:spTree>
    <p:extLst>
      <p:ext uri="{BB962C8B-B14F-4D97-AF65-F5344CB8AC3E}">
        <p14:creationId xmlns:p14="http://schemas.microsoft.com/office/powerpoint/2010/main" val="67426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193F9A-D6A4-0454-D017-8A4E06A74550}"/>
              </a:ext>
            </a:extLst>
          </p:cNvPr>
          <p:cNvPicPr>
            <a:picLocks noChangeAspect="1"/>
          </p:cNvPicPr>
          <p:nvPr/>
        </p:nvPicPr>
        <p:blipFill>
          <a:blip r:embed="rId2"/>
          <a:stretch>
            <a:fillRect/>
          </a:stretch>
        </p:blipFill>
        <p:spPr>
          <a:xfrm>
            <a:off x="0" y="1252663"/>
            <a:ext cx="4142041" cy="3640365"/>
          </a:xfrm>
          <a:prstGeom prst="rect">
            <a:avLst/>
          </a:prstGeom>
        </p:spPr>
      </p:pic>
      <p:pic>
        <p:nvPicPr>
          <p:cNvPr id="15" name="Picture 14">
            <a:extLst>
              <a:ext uri="{FF2B5EF4-FFF2-40B4-BE49-F238E27FC236}">
                <a16:creationId xmlns:a16="http://schemas.microsoft.com/office/drawing/2014/main" id="{15809D9B-C139-8BE2-08F9-CAEC30BB39D2}"/>
              </a:ext>
            </a:extLst>
          </p:cNvPr>
          <p:cNvPicPr>
            <a:picLocks noChangeAspect="1"/>
          </p:cNvPicPr>
          <p:nvPr/>
        </p:nvPicPr>
        <p:blipFill>
          <a:blip r:embed="rId3"/>
          <a:stretch>
            <a:fillRect/>
          </a:stretch>
        </p:blipFill>
        <p:spPr>
          <a:xfrm>
            <a:off x="8846543" y="-1"/>
            <a:ext cx="2109927" cy="4859831"/>
          </a:xfrm>
          <a:prstGeom prst="rect">
            <a:avLst/>
          </a:prstGeom>
        </p:spPr>
      </p:pic>
      <p:sp>
        <p:nvSpPr>
          <p:cNvPr id="20" name="TextBox 19">
            <a:extLst>
              <a:ext uri="{FF2B5EF4-FFF2-40B4-BE49-F238E27FC236}">
                <a16:creationId xmlns:a16="http://schemas.microsoft.com/office/drawing/2014/main" id="{D2B1302F-40D9-192E-416D-E7909D5C7140}"/>
              </a:ext>
            </a:extLst>
          </p:cNvPr>
          <p:cNvSpPr txBox="1"/>
          <p:nvPr/>
        </p:nvSpPr>
        <p:spPr>
          <a:xfrm>
            <a:off x="4353032" y="3892109"/>
            <a:ext cx="3720057" cy="369332"/>
          </a:xfrm>
          <a:prstGeom prst="rect">
            <a:avLst/>
          </a:prstGeom>
          <a:noFill/>
        </p:spPr>
        <p:txBody>
          <a:bodyPr wrap="none" rtlCol="0">
            <a:spAutoFit/>
          </a:bodyPr>
          <a:lstStyle/>
          <a:p>
            <a:r>
              <a:rPr lang="en-US" dirty="0"/>
              <a:t>The client generates an HTTP Request</a:t>
            </a:r>
          </a:p>
        </p:txBody>
      </p:sp>
      <p:pic>
        <p:nvPicPr>
          <p:cNvPr id="22" name="Picture 21">
            <a:extLst>
              <a:ext uri="{FF2B5EF4-FFF2-40B4-BE49-F238E27FC236}">
                <a16:creationId xmlns:a16="http://schemas.microsoft.com/office/drawing/2014/main" id="{49D6DAC6-410A-1FDB-D0F9-8100B4E66A5C}"/>
              </a:ext>
            </a:extLst>
          </p:cNvPr>
          <p:cNvPicPr>
            <a:picLocks noChangeAspect="1"/>
          </p:cNvPicPr>
          <p:nvPr/>
        </p:nvPicPr>
        <p:blipFill>
          <a:blip r:embed="rId4"/>
          <a:stretch>
            <a:fillRect/>
          </a:stretch>
        </p:blipFill>
        <p:spPr>
          <a:xfrm>
            <a:off x="2071020" y="3072845"/>
            <a:ext cx="1619476" cy="819264"/>
          </a:xfrm>
          <a:prstGeom prst="rect">
            <a:avLst/>
          </a:prstGeom>
        </p:spPr>
      </p:pic>
      <p:sp>
        <p:nvSpPr>
          <p:cNvPr id="23" name="TextBox 22">
            <a:extLst>
              <a:ext uri="{FF2B5EF4-FFF2-40B4-BE49-F238E27FC236}">
                <a16:creationId xmlns:a16="http://schemas.microsoft.com/office/drawing/2014/main" id="{DB178F01-9433-0236-8793-57E841DAD870}"/>
              </a:ext>
            </a:extLst>
          </p:cNvPr>
          <p:cNvSpPr txBox="1"/>
          <p:nvPr/>
        </p:nvSpPr>
        <p:spPr>
          <a:xfrm>
            <a:off x="4563565" y="2781225"/>
            <a:ext cx="3831433" cy="369332"/>
          </a:xfrm>
          <a:prstGeom prst="rect">
            <a:avLst/>
          </a:prstGeom>
          <a:noFill/>
        </p:spPr>
        <p:txBody>
          <a:bodyPr wrap="none" rtlCol="0">
            <a:spAutoFit/>
          </a:bodyPr>
          <a:lstStyle/>
          <a:p>
            <a:r>
              <a:rPr lang="en-US" dirty="0"/>
              <a:t>The request is dispatched to the server</a:t>
            </a:r>
          </a:p>
        </p:txBody>
      </p:sp>
      <p:sp>
        <p:nvSpPr>
          <p:cNvPr id="24" name="TextBox 23">
            <a:extLst>
              <a:ext uri="{FF2B5EF4-FFF2-40B4-BE49-F238E27FC236}">
                <a16:creationId xmlns:a16="http://schemas.microsoft.com/office/drawing/2014/main" id="{9EDCBC46-36C1-DB85-315A-B43C26EB1684}"/>
              </a:ext>
            </a:extLst>
          </p:cNvPr>
          <p:cNvSpPr txBox="1"/>
          <p:nvPr/>
        </p:nvSpPr>
        <p:spPr>
          <a:xfrm>
            <a:off x="4112020" y="1580896"/>
            <a:ext cx="3299791" cy="1200329"/>
          </a:xfrm>
          <a:prstGeom prst="rect">
            <a:avLst/>
          </a:prstGeom>
          <a:noFill/>
        </p:spPr>
        <p:txBody>
          <a:bodyPr wrap="square" rtlCol="0">
            <a:spAutoFit/>
          </a:bodyPr>
          <a:lstStyle/>
          <a:p>
            <a:r>
              <a:rPr lang="en-US" dirty="0"/>
              <a:t>Middleware authenticates the token and attaches the appropriate controller for the access level </a:t>
            </a:r>
          </a:p>
        </p:txBody>
      </p:sp>
      <p:sp>
        <p:nvSpPr>
          <p:cNvPr id="25" name="TextBox 24">
            <a:extLst>
              <a:ext uri="{FF2B5EF4-FFF2-40B4-BE49-F238E27FC236}">
                <a16:creationId xmlns:a16="http://schemas.microsoft.com/office/drawing/2014/main" id="{A8755C7B-DF5D-5BD1-4284-526639FEB293}"/>
              </a:ext>
            </a:extLst>
          </p:cNvPr>
          <p:cNvSpPr txBox="1"/>
          <p:nvPr/>
        </p:nvSpPr>
        <p:spPr>
          <a:xfrm>
            <a:off x="4142042" y="2676938"/>
            <a:ext cx="2696080" cy="1200329"/>
          </a:xfrm>
          <a:prstGeom prst="rect">
            <a:avLst/>
          </a:prstGeom>
          <a:noFill/>
        </p:spPr>
        <p:txBody>
          <a:bodyPr wrap="square" rtlCol="0">
            <a:spAutoFit/>
          </a:bodyPr>
          <a:lstStyle/>
          <a:p>
            <a:r>
              <a:rPr lang="en-US" dirty="0"/>
              <a:t>The router determines the endpoint handler which parses the body into the communication type</a:t>
            </a:r>
          </a:p>
        </p:txBody>
      </p:sp>
      <p:sp>
        <p:nvSpPr>
          <p:cNvPr id="26" name="TextBox 25">
            <a:extLst>
              <a:ext uri="{FF2B5EF4-FFF2-40B4-BE49-F238E27FC236}">
                <a16:creationId xmlns:a16="http://schemas.microsoft.com/office/drawing/2014/main" id="{E9CEF8B2-309A-F7B0-2521-FCCA9073B2C2}"/>
              </a:ext>
            </a:extLst>
          </p:cNvPr>
          <p:cNvSpPr txBox="1"/>
          <p:nvPr/>
        </p:nvSpPr>
        <p:spPr>
          <a:xfrm>
            <a:off x="4267382" y="3557005"/>
            <a:ext cx="2951621" cy="1200329"/>
          </a:xfrm>
          <a:prstGeom prst="rect">
            <a:avLst/>
          </a:prstGeom>
          <a:noFill/>
        </p:spPr>
        <p:txBody>
          <a:bodyPr wrap="square" rtlCol="0">
            <a:spAutoFit/>
          </a:bodyPr>
          <a:lstStyle/>
          <a:p>
            <a:r>
              <a:rPr lang="en-US" dirty="0"/>
              <a:t>The endpoint handler calls the relevant method on the controller, passing the communication type</a:t>
            </a:r>
          </a:p>
        </p:txBody>
      </p:sp>
      <p:pic>
        <p:nvPicPr>
          <p:cNvPr id="17" name="Picture 16">
            <a:extLst>
              <a:ext uri="{FF2B5EF4-FFF2-40B4-BE49-F238E27FC236}">
                <a16:creationId xmlns:a16="http://schemas.microsoft.com/office/drawing/2014/main" id="{C23247B1-1DE9-D32E-901B-65F29145AE13}"/>
              </a:ext>
            </a:extLst>
          </p:cNvPr>
          <p:cNvPicPr>
            <a:picLocks noChangeAspect="1"/>
          </p:cNvPicPr>
          <p:nvPr/>
        </p:nvPicPr>
        <p:blipFill>
          <a:blip r:embed="rId5"/>
          <a:stretch>
            <a:fillRect/>
          </a:stretch>
        </p:blipFill>
        <p:spPr>
          <a:xfrm>
            <a:off x="9156150" y="4966529"/>
            <a:ext cx="1588050" cy="1653312"/>
          </a:xfrm>
          <a:prstGeom prst="rect">
            <a:avLst/>
          </a:prstGeom>
        </p:spPr>
      </p:pic>
      <p:cxnSp>
        <p:nvCxnSpPr>
          <p:cNvPr id="29" name="Connector: Curved 28">
            <a:extLst>
              <a:ext uri="{FF2B5EF4-FFF2-40B4-BE49-F238E27FC236}">
                <a16:creationId xmlns:a16="http://schemas.microsoft.com/office/drawing/2014/main" id="{A9DE5D99-8834-5DBC-8C88-C2A67D904668}"/>
              </a:ext>
            </a:extLst>
          </p:cNvPr>
          <p:cNvCxnSpPr>
            <a:cxnSpLocks/>
            <a:stCxn id="17" idx="3"/>
          </p:cNvCxnSpPr>
          <p:nvPr/>
        </p:nvCxnSpPr>
        <p:spPr>
          <a:xfrm flipH="1" flipV="1">
            <a:off x="10252364" y="4261441"/>
            <a:ext cx="491836" cy="1531744"/>
          </a:xfrm>
          <a:prstGeom prst="curvedConnector4">
            <a:avLst>
              <a:gd name="adj1" fmla="val -46479"/>
              <a:gd name="adj2" fmla="val 76984"/>
            </a:avLst>
          </a:prstGeom>
          <a:ln w="76200">
            <a:solidFill>
              <a:schemeClr val="accent3">
                <a:lumMod val="75000"/>
              </a:schemeClr>
            </a:solidFill>
            <a:tailEnd type="triangle"/>
          </a:ln>
          <a:effectLst>
            <a:outerShdw blurRad="50800" dist="38100" dir="5400000" algn="t" rotWithShape="0">
              <a:schemeClr val="bg1">
                <a:lumMod val="50000"/>
                <a:lumOff val="50000"/>
                <a:alpha val="40000"/>
              </a:schemeClr>
            </a:outerShdw>
          </a:effectLst>
        </p:spPr>
        <p:style>
          <a:lnRef idx="3">
            <a:schemeClr val="accent2"/>
          </a:lnRef>
          <a:fillRef idx="0">
            <a:schemeClr val="accent2"/>
          </a:fillRef>
          <a:effectRef idx="2">
            <a:schemeClr val="accent2"/>
          </a:effectRef>
          <a:fontRef idx="minor">
            <a:schemeClr val="tx1"/>
          </a:fontRef>
        </p:style>
      </p:cxnSp>
      <p:sp>
        <p:nvSpPr>
          <p:cNvPr id="68" name="Freeform: Shape 67">
            <a:extLst>
              <a:ext uri="{FF2B5EF4-FFF2-40B4-BE49-F238E27FC236}">
                <a16:creationId xmlns:a16="http://schemas.microsoft.com/office/drawing/2014/main" id="{431FFB72-86C3-11F7-3030-50FA9164F16B}"/>
              </a:ext>
            </a:extLst>
          </p:cNvPr>
          <p:cNvSpPr/>
          <p:nvPr/>
        </p:nvSpPr>
        <p:spPr>
          <a:xfrm>
            <a:off x="8267351" y="4053381"/>
            <a:ext cx="1027066" cy="1947863"/>
          </a:xfrm>
          <a:custGeom>
            <a:avLst/>
            <a:gdLst>
              <a:gd name="connsiteX0" fmla="*/ 769891 w 1027066"/>
              <a:gd name="connsiteY0" fmla="*/ 0 h 1947863"/>
              <a:gd name="connsiteX1" fmla="*/ 3128 w 1027066"/>
              <a:gd name="connsiteY1" fmla="*/ 1262063 h 1947863"/>
              <a:gd name="connsiteX2" fmla="*/ 1027066 w 1027066"/>
              <a:gd name="connsiteY2" fmla="*/ 1947863 h 1947863"/>
            </a:gdLst>
            <a:ahLst/>
            <a:cxnLst>
              <a:cxn ang="0">
                <a:pos x="connsiteX0" y="connsiteY0"/>
              </a:cxn>
              <a:cxn ang="0">
                <a:pos x="connsiteX1" y="connsiteY1"/>
              </a:cxn>
              <a:cxn ang="0">
                <a:pos x="connsiteX2" y="connsiteY2"/>
              </a:cxn>
            </a:cxnLst>
            <a:rect l="l" t="t" r="r" b="b"/>
            <a:pathLst>
              <a:path w="1027066" h="1947863">
                <a:moveTo>
                  <a:pt x="769891" y="0"/>
                </a:moveTo>
                <a:cubicBezTo>
                  <a:pt x="365078" y="468709"/>
                  <a:pt x="-39734" y="937419"/>
                  <a:pt x="3128" y="1262063"/>
                </a:cubicBezTo>
                <a:cubicBezTo>
                  <a:pt x="45990" y="1586707"/>
                  <a:pt x="536528" y="1767285"/>
                  <a:pt x="1027066" y="1947863"/>
                </a:cubicBezTo>
              </a:path>
            </a:pathLst>
          </a:custGeom>
          <a:ln w="76200" cap="flat" cmpd="sng" algn="ctr">
            <a:solidFill>
              <a:schemeClr val="accent3">
                <a:lumMod val="75000"/>
              </a:schemeClr>
            </a:solidFill>
            <a:prstDash val="solid"/>
            <a:round/>
            <a:headEnd type="none" w="med" len="med"/>
            <a:tailEnd type="arrow" w="med" len="med"/>
          </a:ln>
          <a:effectLst>
            <a:outerShdw blurRad="50800" dist="38100" dir="5400000" algn="t" rotWithShape="0">
              <a:schemeClr val="bg1">
                <a:lumMod val="75000"/>
                <a:lumOff val="25000"/>
                <a:alpha val="40000"/>
              </a:schemeClr>
            </a:outerShdw>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69" name="TextBox 68">
            <a:extLst>
              <a:ext uri="{FF2B5EF4-FFF2-40B4-BE49-F238E27FC236}">
                <a16:creationId xmlns:a16="http://schemas.microsoft.com/office/drawing/2014/main" id="{86981724-828D-A027-11EC-60FC05F3A00A}"/>
              </a:ext>
            </a:extLst>
          </p:cNvPr>
          <p:cNvSpPr txBox="1"/>
          <p:nvPr/>
        </p:nvSpPr>
        <p:spPr>
          <a:xfrm>
            <a:off x="3812725" y="5114810"/>
            <a:ext cx="4301306" cy="369332"/>
          </a:xfrm>
          <a:prstGeom prst="rect">
            <a:avLst/>
          </a:prstGeom>
          <a:noFill/>
        </p:spPr>
        <p:txBody>
          <a:bodyPr wrap="none" rtlCol="0">
            <a:spAutoFit/>
          </a:bodyPr>
          <a:lstStyle/>
          <a:p>
            <a:r>
              <a:rPr lang="en-US" dirty="0"/>
              <a:t>The controller handler queries the database</a:t>
            </a:r>
          </a:p>
        </p:txBody>
      </p:sp>
      <p:sp>
        <p:nvSpPr>
          <p:cNvPr id="70" name="TextBox 69">
            <a:extLst>
              <a:ext uri="{FF2B5EF4-FFF2-40B4-BE49-F238E27FC236}">
                <a16:creationId xmlns:a16="http://schemas.microsoft.com/office/drawing/2014/main" id="{2436A5A8-3FDE-C31E-2AE0-9CD7BFA6C224}"/>
              </a:ext>
            </a:extLst>
          </p:cNvPr>
          <p:cNvSpPr txBox="1"/>
          <p:nvPr/>
        </p:nvSpPr>
        <p:spPr>
          <a:xfrm>
            <a:off x="3881877" y="5163782"/>
            <a:ext cx="4191212" cy="369332"/>
          </a:xfrm>
          <a:prstGeom prst="rect">
            <a:avLst/>
          </a:prstGeom>
          <a:noFill/>
        </p:spPr>
        <p:txBody>
          <a:bodyPr wrap="none" rtlCol="0">
            <a:spAutoFit/>
          </a:bodyPr>
          <a:lstStyle/>
          <a:p>
            <a:r>
              <a:rPr lang="en-US" dirty="0"/>
              <a:t>It builds a response from transformed data</a:t>
            </a:r>
          </a:p>
        </p:txBody>
      </p:sp>
      <p:pic>
        <p:nvPicPr>
          <p:cNvPr id="72" name="Picture 71">
            <a:extLst>
              <a:ext uri="{FF2B5EF4-FFF2-40B4-BE49-F238E27FC236}">
                <a16:creationId xmlns:a16="http://schemas.microsoft.com/office/drawing/2014/main" id="{9E280ECF-0BC0-74B0-21EA-EDC645C3FE38}"/>
              </a:ext>
            </a:extLst>
          </p:cNvPr>
          <p:cNvPicPr>
            <a:picLocks noChangeAspect="1"/>
          </p:cNvPicPr>
          <p:nvPr/>
        </p:nvPicPr>
        <p:blipFill>
          <a:blip r:embed="rId6"/>
          <a:stretch>
            <a:fillRect/>
          </a:stretch>
        </p:blipFill>
        <p:spPr>
          <a:xfrm>
            <a:off x="7344343" y="3549783"/>
            <a:ext cx="1638529" cy="838317"/>
          </a:xfrm>
          <a:prstGeom prst="rect">
            <a:avLst/>
          </a:prstGeom>
        </p:spPr>
      </p:pic>
      <p:sp>
        <p:nvSpPr>
          <p:cNvPr id="73" name="TextBox 72">
            <a:extLst>
              <a:ext uri="{FF2B5EF4-FFF2-40B4-BE49-F238E27FC236}">
                <a16:creationId xmlns:a16="http://schemas.microsoft.com/office/drawing/2014/main" id="{6E2FE486-7EC6-7542-D7E8-9D9DC6152930}"/>
              </a:ext>
            </a:extLst>
          </p:cNvPr>
          <p:cNvSpPr txBox="1"/>
          <p:nvPr/>
        </p:nvSpPr>
        <p:spPr>
          <a:xfrm>
            <a:off x="4142041" y="4893028"/>
            <a:ext cx="3899337" cy="369332"/>
          </a:xfrm>
          <a:prstGeom prst="rect">
            <a:avLst/>
          </a:prstGeom>
          <a:noFill/>
        </p:spPr>
        <p:txBody>
          <a:bodyPr wrap="none" rtlCol="0">
            <a:spAutoFit/>
          </a:bodyPr>
          <a:lstStyle/>
          <a:p>
            <a:r>
              <a:rPr lang="en-US" dirty="0"/>
              <a:t>The response is dispatched to the client</a:t>
            </a:r>
          </a:p>
        </p:txBody>
      </p:sp>
      <p:grpSp>
        <p:nvGrpSpPr>
          <p:cNvPr id="79" name="Group 78">
            <a:extLst>
              <a:ext uri="{FF2B5EF4-FFF2-40B4-BE49-F238E27FC236}">
                <a16:creationId xmlns:a16="http://schemas.microsoft.com/office/drawing/2014/main" id="{921EE5EC-4FC0-2138-AA37-8B70948310B1}"/>
              </a:ext>
            </a:extLst>
          </p:cNvPr>
          <p:cNvGrpSpPr/>
          <p:nvPr/>
        </p:nvGrpSpPr>
        <p:grpSpPr>
          <a:xfrm>
            <a:off x="1797320" y="2181059"/>
            <a:ext cx="5814257" cy="1725599"/>
            <a:chOff x="1797320" y="2181059"/>
            <a:chExt cx="5814257" cy="1725599"/>
          </a:xfrm>
        </p:grpSpPr>
        <p:sp>
          <p:nvSpPr>
            <p:cNvPr id="76" name="TextBox 75">
              <a:extLst>
                <a:ext uri="{FF2B5EF4-FFF2-40B4-BE49-F238E27FC236}">
                  <a16:creationId xmlns:a16="http://schemas.microsoft.com/office/drawing/2014/main" id="{19A59033-32E9-3020-8B11-626BAE7A4FCC}"/>
                </a:ext>
              </a:extLst>
            </p:cNvPr>
            <p:cNvSpPr txBox="1"/>
            <p:nvPr/>
          </p:nvSpPr>
          <p:spPr>
            <a:xfrm>
              <a:off x="2262902" y="2336879"/>
              <a:ext cx="774516" cy="276999"/>
            </a:xfrm>
            <a:prstGeom prst="rect">
              <a:avLst/>
            </a:prstGeom>
            <a:noFill/>
          </p:spPr>
          <p:txBody>
            <a:bodyPr wrap="square" rtlCol="0">
              <a:spAutoFit/>
            </a:bodyPr>
            <a:lstStyle/>
            <a:p>
              <a:r>
                <a:rPr lang="en-US" sz="1200" dirty="0">
                  <a:solidFill>
                    <a:schemeClr val="bg1"/>
                  </a:solidFill>
                </a:rPr>
                <a:t>Hello!</a:t>
              </a:r>
            </a:p>
          </p:txBody>
        </p:sp>
        <p:sp>
          <p:nvSpPr>
            <p:cNvPr id="77" name="TextBox 76">
              <a:extLst>
                <a:ext uri="{FF2B5EF4-FFF2-40B4-BE49-F238E27FC236}">
                  <a16:creationId xmlns:a16="http://schemas.microsoft.com/office/drawing/2014/main" id="{CBADA63A-F538-1976-B2C0-C90C60E0BD7D}"/>
                </a:ext>
              </a:extLst>
            </p:cNvPr>
            <p:cNvSpPr txBox="1"/>
            <p:nvPr/>
          </p:nvSpPr>
          <p:spPr>
            <a:xfrm>
              <a:off x="1797320" y="2983328"/>
              <a:ext cx="1534598" cy="923330"/>
            </a:xfrm>
            <a:prstGeom prst="rect">
              <a:avLst/>
            </a:prstGeom>
            <a:noFill/>
          </p:spPr>
          <p:txBody>
            <a:bodyPr wrap="square" rtlCol="0">
              <a:spAutoFit/>
            </a:bodyPr>
            <a:lstStyle/>
            <a:p>
              <a:r>
                <a:rPr lang="en-US" dirty="0">
                  <a:solidFill>
                    <a:schemeClr val="bg1"/>
                  </a:solidFill>
                </a:rPr>
                <a:t>Useful and interesting data</a:t>
              </a:r>
            </a:p>
          </p:txBody>
        </p:sp>
        <p:sp>
          <p:nvSpPr>
            <p:cNvPr id="78" name="TextBox 77">
              <a:extLst>
                <a:ext uri="{FF2B5EF4-FFF2-40B4-BE49-F238E27FC236}">
                  <a16:creationId xmlns:a16="http://schemas.microsoft.com/office/drawing/2014/main" id="{634C7AD8-F9F5-2225-EF40-A4995D389BA9}"/>
                </a:ext>
              </a:extLst>
            </p:cNvPr>
            <p:cNvSpPr txBox="1"/>
            <p:nvPr/>
          </p:nvSpPr>
          <p:spPr>
            <a:xfrm>
              <a:off x="4267383" y="2181059"/>
              <a:ext cx="3344194" cy="923330"/>
            </a:xfrm>
            <a:prstGeom prst="rect">
              <a:avLst/>
            </a:prstGeom>
            <a:noFill/>
          </p:spPr>
          <p:txBody>
            <a:bodyPr wrap="square" rtlCol="0">
              <a:spAutoFit/>
            </a:bodyPr>
            <a:lstStyle/>
            <a:p>
              <a:r>
                <a:rPr lang="en-US" dirty="0"/>
                <a:t>The client parses the response and renders it on the user interface</a:t>
              </a:r>
            </a:p>
          </p:txBody>
        </p:sp>
      </p:grpSp>
      <p:sp>
        <p:nvSpPr>
          <p:cNvPr id="2" name="TextBox 1">
            <a:extLst>
              <a:ext uri="{FF2B5EF4-FFF2-40B4-BE49-F238E27FC236}">
                <a16:creationId xmlns:a16="http://schemas.microsoft.com/office/drawing/2014/main" id="{4DA606AE-481C-00AA-76E1-985DF5555298}"/>
              </a:ext>
            </a:extLst>
          </p:cNvPr>
          <p:cNvSpPr txBox="1"/>
          <p:nvPr/>
        </p:nvSpPr>
        <p:spPr>
          <a:xfrm>
            <a:off x="1731858" y="98451"/>
            <a:ext cx="5679953" cy="646331"/>
          </a:xfrm>
          <a:prstGeom prst="rect">
            <a:avLst/>
          </a:prstGeom>
          <a:noFill/>
        </p:spPr>
        <p:txBody>
          <a:bodyPr wrap="none" rtlCol="0">
            <a:spAutoFit/>
          </a:bodyPr>
          <a:lstStyle/>
          <a:p>
            <a:r>
              <a:rPr lang="en-US" sz="3600" dirty="0"/>
              <a:t>Client-Server Communication</a:t>
            </a:r>
          </a:p>
        </p:txBody>
      </p:sp>
    </p:spTree>
    <p:extLst>
      <p:ext uri="{BB962C8B-B14F-4D97-AF65-F5344CB8AC3E}">
        <p14:creationId xmlns:p14="http://schemas.microsoft.com/office/powerpoint/2010/main" val="27872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42" presetClass="path" presetSubtype="0" accel="50000" decel="50000" fill="hold" nodeType="withEffect">
                                  <p:stCondLst>
                                    <p:cond delay="0"/>
                                  </p:stCondLst>
                                  <p:childTnLst>
                                    <p:animMotion origin="layout" path="M 1.875E-6 -3.7037E-7 L 0.17305 -0.00787 " pathEditMode="relative" rAng="0" ptsTypes="AA">
                                      <p:cBhvr>
                                        <p:cTn id="15" dur="2000" fill="hold"/>
                                        <p:tgtEl>
                                          <p:spTgt spid="22"/>
                                        </p:tgtEl>
                                        <p:attrNameLst>
                                          <p:attrName>ppt_x</p:attrName>
                                          <p:attrName>ppt_y</p:attrName>
                                        </p:attrNameLst>
                                      </p:cBhvr>
                                      <p:rCtr x="8646" y="-394"/>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17305 -0.00787 L 0.43763 -0.3919 " pathEditMode="relative" rAng="0" ptsTypes="AA">
                                      <p:cBhvr>
                                        <p:cTn id="19" dur="1000" fill="hold"/>
                                        <p:tgtEl>
                                          <p:spTgt spid="22"/>
                                        </p:tgtEl>
                                        <p:attrNameLst>
                                          <p:attrName>ppt_x</p:attrName>
                                          <p:attrName>ppt_y</p:attrName>
                                        </p:attrNameLst>
                                      </p:cBhvr>
                                      <p:rCtr x="13229" y="-19213"/>
                                    </p:animMotion>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xit" presetSubtype="0" fill="hold" grpId="1"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43763 -0.3919 L 0.43646 -0.23727 " pathEditMode="relative" rAng="0" ptsTypes="AA">
                                      <p:cBhvr>
                                        <p:cTn id="29" dur="1000" fill="hold"/>
                                        <p:tgtEl>
                                          <p:spTgt spid="22"/>
                                        </p:tgtEl>
                                        <p:attrNameLst>
                                          <p:attrName>ppt_x</p:attrName>
                                          <p:attrName>ppt_y</p:attrName>
                                        </p:attrNameLst>
                                      </p:cBhvr>
                                      <p:rCtr x="104" y="7731"/>
                                    </p:animMotion>
                                  </p:childTnLst>
                                </p:cTn>
                              </p:par>
                              <p:par>
                                <p:cTn id="30" presetID="10" presetClass="exit" presetSubtype="0" fill="hold" grpId="1"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3645 -0.23726 L 0.43437 -0.07546 " pathEditMode="relative" rAng="0" ptsTypes="AA">
                                      <p:cBhvr>
                                        <p:cTn id="39" dur="1000" fill="hold"/>
                                        <p:tgtEl>
                                          <p:spTgt spid="22"/>
                                        </p:tgtEl>
                                        <p:attrNameLst>
                                          <p:attrName>ppt_x</p:attrName>
                                          <p:attrName>ppt_y</p:attrName>
                                        </p:attrNameLst>
                                      </p:cBhvr>
                                      <p:rCtr x="-39" y="7500"/>
                                    </p:animMotion>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xit" presetSubtype="0" fill="hold" grpId="1" nodeType="with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0.43437 -0.07546 L 0.43437 0.07269 " pathEditMode="relative" rAng="0" ptsTypes="AA">
                                      <p:cBhvr>
                                        <p:cTn id="49" dur="1000" fill="hold"/>
                                        <p:tgtEl>
                                          <p:spTgt spid="22"/>
                                        </p:tgtEl>
                                        <p:attrNameLst>
                                          <p:attrName>ppt_x</p:attrName>
                                          <p:attrName>ppt_y</p:attrName>
                                        </p:attrNameLst>
                                      </p:cBhvr>
                                      <p:rCtr x="0" y="7407"/>
                                    </p:animMotion>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up)">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par>
                                <p:cTn id="77" presetID="10" presetClass="exit" presetSubtype="0" fill="hold" grpId="1" nodeType="with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par>
                                <p:cTn id="80" presetID="22" presetClass="exit" presetSubtype="1" fill="hold" grpId="1" nodeType="withEffect">
                                  <p:stCondLst>
                                    <p:cond delay="0"/>
                                  </p:stCondLst>
                                  <p:childTnLst>
                                    <p:animEffect transition="out" filter="wipe(up)">
                                      <p:cBhvr>
                                        <p:cTn id="81" dur="500"/>
                                        <p:tgtEl>
                                          <p:spTgt spid="68"/>
                                        </p:tgtEl>
                                      </p:cBhvr>
                                    </p:animEffect>
                                    <p:set>
                                      <p:cBhvr>
                                        <p:cTn id="82" dur="1" fill="hold">
                                          <p:stCondLst>
                                            <p:cond delay="499"/>
                                          </p:stCondLst>
                                        </p:cTn>
                                        <p:tgtEl>
                                          <p:spTgt spid="68"/>
                                        </p:tgtEl>
                                        <p:attrNameLst>
                                          <p:attrName>style.visibility</p:attrName>
                                        </p:attrNameLst>
                                      </p:cBhvr>
                                      <p:to>
                                        <p:strVal val="hidden"/>
                                      </p:to>
                                    </p:set>
                                  </p:childTnLst>
                                </p:cTn>
                              </p:par>
                              <p:par>
                                <p:cTn id="83" presetID="22" presetClass="entr" presetSubtype="4"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down)">
                                      <p:cBhvr>
                                        <p:cTn id="85" dur="500"/>
                                        <p:tgtEl>
                                          <p:spTgt spid="29"/>
                                        </p:tgtEl>
                                      </p:cBhvr>
                                    </p:animEffect>
                                  </p:childTnLst>
                                </p:cTn>
                              </p:par>
                              <p:par>
                                <p:cTn id="86" presetID="10" presetClass="entr" presetSubtype="0"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1.25E-6 -3.7037E-6 L -0.28229 -0.01828 " pathEditMode="relative" rAng="0" ptsTypes="AA">
                                      <p:cBhvr>
                                        <p:cTn id="92" dur="1500" fill="hold"/>
                                        <p:tgtEl>
                                          <p:spTgt spid="72"/>
                                        </p:tgtEl>
                                        <p:attrNameLst>
                                          <p:attrName>ppt_x</p:attrName>
                                          <p:attrName>ppt_y</p:attrName>
                                        </p:attrNameLst>
                                      </p:cBhvr>
                                      <p:rCtr x="-14115" y="-926"/>
                                    </p:animMotion>
                                  </p:childTnLst>
                                </p:cTn>
                              </p:par>
                              <p:par>
                                <p:cTn id="93" presetID="10" presetClass="exit" presetSubtype="0" fill="hold" grpId="1" nodeType="withEffect">
                                  <p:stCondLst>
                                    <p:cond delay="0"/>
                                  </p:stCondLst>
                                  <p:childTnLst>
                                    <p:animEffect transition="out" filter="fade">
                                      <p:cBhvr>
                                        <p:cTn id="94" dur="500"/>
                                        <p:tgtEl>
                                          <p:spTgt spid="70"/>
                                        </p:tgtEl>
                                      </p:cBhvr>
                                    </p:animEffect>
                                    <p:set>
                                      <p:cBhvr>
                                        <p:cTn id="95" dur="1" fill="hold">
                                          <p:stCondLst>
                                            <p:cond delay="499"/>
                                          </p:stCondLst>
                                        </p:cTn>
                                        <p:tgtEl>
                                          <p:spTgt spid="70"/>
                                        </p:tgtEl>
                                        <p:attrNameLst>
                                          <p:attrName>style.visibility</p:attrName>
                                        </p:attrNameLst>
                                      </p:cBhvr>
                                      <p:to>
                                        <p:strVal val="hidden"/>
                                      </p:to>
                                    </p:set>
                                  </p:childTnLst>
                                </p:cTn>
                              </p:par>
                              <p:par>
                                <p:cTn id="96" presetID="22" presetClass="exit" presetSubtype="4" fill="hold" nodeType="withEffect">
                                  <p:stCondLst>
                                    <p:cond delay="0"/>
                                  </p:stCondLst>
                                  <p:childTnLst>
                                    <p:animEffect transition="out" filter="wipe(down)">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fade">
                                      <p:cBhvr>
                                        <p:cTn id="106" dur="500"/>
                                        <p:tgtEl>
                                          <p:spTgt spid="79"/>
                                        </p:tgtEl>
                                      </p:cBhvr>
                                    </p:animEffect>
                                  </p:childTnLst>
                                </p:cTn>
                              </p:par>
                              <p:par>
                                <p:cTn id="107" presetID="10" presetClass="exit" presetSubtype="0" fill="hold" nodeType="withEffect">
                                  <p:stCondLst>
                                    <p:cond delay="0"/>
                                  </p:stCondLst>
                                  <p:childTnLst>
                                    <p:animEffect transition="out" filter="fade">
                                      <p:cBhvr>
                                        <p:cTn id="108" dur="500"/>
                                        <p:tgtEl>
                                          <p:spTgt spid="72"/>
                                        </p:tgtEl>
                                      </p:cBhvr>
                                    </p:animEffect>
                                    <p:set>
                                      <p:cBhvr>
                                        <p:cTn id="109" dur="1" fill="hold">
                                          <p:stCondLst>
                                            <p:cond delay="499"/>
                                          </p:stCondLst>
                                        </p:cTn>
                                        <p:tgtEl>
                                          <p:spTgt spid="7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3" grpId="0"/>
      <p:bldP spid="23" grpId="1"/>
      <p:bldP spid="24" grpId="0"/>
      <p:bldP spid="24" grpId="1"/>
      <p:bldP spid="25" grpId="0"/>
      <p:bldP spid="25" grpId="1"/>
      <p:bldP spid="26" grpId="0"/>
      <p:bldP spid="26" grpId="1"/>
      <p:bldP spid="68" grpId="0" animBg="1"/>
      <p:bldP spid="68" grpId="1" animBg="1"/>
      <p:bldP spid="69" grpId="0"/>
      <p:bldP spid="69" grpId="1"/>
      <p:bldP spid="70" grpId="0"/>
      <p:bldP spid="70" grpId="1"/>
      <p:bldP spid="73" grpId="0"/>
      <p:bldP spid="73"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a:latin typeface="Verdana"/>
                <a:ea typeface="Verdana"/>
                <a:cs typeface="Calibri Light"/>
              </a:rPr>
              <a:t>Browser Extension</a:t>
            </a:r>
            <a:endParaRPr lang="en-US"/>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459095"/>
            <a:ext cx="10515600" cy="3107059"/>
          </a:xfrm>
        </p:spPr>
        <p:txBody>
          <a:bodyPr vert="horz" lIns="91440" tIns="45720" rIns="91440" bIns="45720" rtlCol="0" anchor="t">
            <a:normAutofit/>
          </a:bodyPr>
          <a:lstStyle/>
          <a:p>
            <a:pPr marL="0" indent="0">
              <a:lnSpc>
                <a:spcPct val="100000"/>
              </a:lnSpc>
              <a:spcAft>
                <a:spcPts val="500"/>
              </a:spcAft>
              <a:buNone/>
            </a:pPr>
            <a:r>
              <a:rPr lang="en-US" sz="1600">
                <a:latin typeface="Verdana"/>
                <a:ea typeface="Verdana"/>
                <a:cs typeface="Calibri"/>
              </a:rPr>
              <a:t>Rendering the browser extension is like rendering a webpage. It uses:</a:t>
            </a:r>
          </a:p>
          <a:p>
            <a:pPr>
              <a:lnSpc>
                <a:spcPct val="100000"/>
              </a:lnSpc>
              <a:spcAft>
                <a:spcPts val="500"/>
              </a:spcAft>
            </a:pPr>
            <a:r>
              <a:rPr lang="en-US" sz="1600" b="1">
                <a:latin typeface="Verdana"/>
                <a:ea typeface="Verdana"/>
                <a:cs typeface="Calibri"/>
              </a:rPr>
              <a:t>Hypertext Markup Language (HTML)</a:t>
            </a:r>
            <a:r>
              <a:rPr lang="en-US" sz="1600">
                <a:latin typeface="Verdana"/>
                <a:ea typeface="Verdana"/>
                <a:cs typeface="Calibri"/>
              </a:rPr>
              <a:t> to define the structure of UI elements.</a:t>
            </a:r>
          </a:p>
          <a:p>
            <a:pPr>
              <a:lnSpc>
                <a:spcPct val="100000"/>
              </a:lnSpc>
              <a:spcAft>
                <a:spcPts val="500"/>
              </a:spcAft>
            </a:pPr>
            <a:r>
              <a:rPr lang="en-US" sz="1600" b="1">
                <a:latin typeface="Verdana"/>
                <a:ea typeface="Verdana"/>
                <a:cs typeface="Calibri"/>
              </a:rPr>
              <a:t>Cascading Style Sheets (CSS)</a:t>
            </a:r>
            <a:r>
              <a:rPr lang="en-US" sz="1600">
                <a:latin typeface="Verdana"/>
                <a:ea typeface="Verdana"/>
                <a:cs typeface="Calibri"/>
              </a:rPr>
              <a:t> to stylize the elements.</a:t>
            </a:r>
          </a:p>
          <a:p>
            <a:pPr>
              <a:lnSpc>
                <a:spcPct val="100000"/>
              </a:lnSpc>
              <a:spcAft>
                <a:spcPts val="500"/>
              </a:spcAft>
            </a:pPr>
            <a:r>
              <a:rPr lang="en-US" sz="1600" b="1">
                <a:latin typeface="Verdana"/>
                <a:ea typeface="Verdana"/>
                <a:cs typeface="Calibri"/>
              </a:rPr>
              <a:t>TypeScript (compiles to JavaScript)</a:t>
            </a:r>
            <a:r>
              <a:rPr lang="en-US" sz="1600">
                <a:latin typeface="Verdana"/>
                <a:ea typeface="Verdana"/>
                <a:cs typeface="Calibri"/>
              </a:rPr>
              <a:t> to add functionality to those elements.</a:t>
            </a:r>
          </a:p>
          <a:p>
            <a:pPr marL="0" indent="0">
              <a:lnSpc>
                <a:spcPct val="100000"/>
              </a:lnSpc>
              <a:spcAft>
                <a:spcPts val="500"/>
              </a:spcAft>
              <a:buNone/>
            </a:pPr>
            <a:endParaRPr lang="en-US" sz="1600">
              <a:latin typeface="Verdana"/>
              <a:ea typeface="Verdana"/>
              <a:cs typeface="Calibri"/>
            </a:endParaRPr>
          </a:p>
          <a:p>
            <a:pPr marL="0" indent="0">
              <a:lnSpc>
                <a:spcPct val="100000"/>
              </a:lnSpc>
              <a:spcAft>
                <a:spcPts val="500"/>
              </a:spcAft>
              <a:buNone/>
            </a:pPr>
            <a:r>
              <a:rPr lang="en-US" sz="1600">
                <a:latin typeface="Verdana"/>
                <a:ea typeface="Verdana"/>
                <a:cs typeface="Calibri"/>
              </a:rPr>
              <a:t>We use Mozilla's </a:t>
            </a:r>
            <a:r>
              <a:rPr lang="en-US" sz="1600" b="1">
                <a:latin typeface="Verdana"/>
                <a:ea typeface="Verdana"/>
                <a:cs typeface="Calibri"/>
              </a:rPr>
              <a:t>Browser API</a:t>
            </a:r>
            <a:r>
              <a:rPr lang="en-US" sz="1600">
                <a:latin typeface="Verdana"/>
                <a:ea typeface="Verdana"/>
                <a:cs typeface="Calibri"/>
              </a:rPr>
              <a:t> to access additional features, such as persistent storage.</a:t>
            </a:r>
            <a:endParaRPr lang="en-US"/>
          </a:p>
          <a:p>
            <a:pPr marL="0" indent="0">
              <a:lnSpc>
                <a:spcPct val="100000"/>
              </a:lnSpc>
              <a:spcAft>
                <a:spcPts val="500"/>
              </a:spcAft>
              <a:buNone/>
            </a:pPr>
            <a:r>
              <a:rPr lang="en-US" sz="1600">
                <a:latin typeface="Verdana"/>
                <a:ea typeface="Verdana"/>
                <a:cs typeface="Calibri"/>
              </a:rPr>
              <a:t>We do not use any front-end frameworks (e.g., Angular, React) for rendering UI. </a:t>
            </a:r>
          </a:p>
        </p:txBody>
      </p:sp>
      <p:pic>
        <p:nvPicPr>
          <p:cNvPr id="5" name="Picture 5" descr="Logo, icon&#10;&#10;Description automatically generated">
            <a:extLst>
              <a:ext uri="{FF2B5EF4-FFF2-40B4-BE49-F238E27FC236}">
                <a16:creationId xmlns:a16="http://schemas.microsoft.com/office/drawing/2014/main" id="{87A634DA-6CAD-5CD6-FC74-1EFE87108C1F}"/>
              </a:ext>
            </a:extLst>
          </p:cNvPr>
          <p:cNvPicPr>
            <a:picLocks noChangeAspect="1"/>
          </p:cNvPicPr>
          <p:nvPr/>
        </p:nvPicPr>
        <p:blipFill>
          <a:blip r:embed="rId2"/>
          <a:stretch>
            <a:fillRect/>
          </a:stretch>
        </p:blipFill>
        <p:spPr>
          <a:xfrm>
            <a:off x="3419536" y="4608532"/>
            <a:ext cx="1552575" cy="1962150"/>
          </a:xfrm>
          <a:prstGeom prst="rect">
            <a:avLst/>
          </a:prstGeom>
        </p:spPr>
      </p:pic>
      <p:pic>
        <p:nvPicPr>
          <p:cNvPr id="6" name="Picture 6">
            <a:extLst>
              <a:ext uri="{FF2B5EF4-FFF2-40B4-BE49-F238E27FC236}">
                <a16:creationId xmlns:a16="http://schemas.microsoft.com/office/drawing/2014/main" id="{641F493E-68B2-3197-04AC-340170BD3523}"/>
              </a:ext>
            </a:extLst>
          </p:cNvPr>
          <p:cNvPicPr>
            <a:picLocks noChangeAspect="1"/>
          </p:cNvPicPr>
          <p:nvPr/>
        </p:nvPicPr>
        <p:blipFill>
          <a:blip r:embed="rId3"/>
          <a:stretch>
            <a:fillRect/>
          </a:stretch>
        </p:blipFill>
        <p:spPr>
          <a:xfrm>
            <a:off x="5223257" y="4566152"/>
            <a:ext cx="1552575" cy="2124075"/>
          </a:xfrm>
          <a:prstGeom prst="rect">
            <a:avLst/>
          </a:prstGeom>
        </p:spPr>
      </p:pic>
      <p:pic>
        <p:nvPicPr>
          <p:cNvPr id="7" name="Picture 7" descr="A picture containing text, clipart&#10;&#10;Description automatically generated">
            <a:extLst>
              <a:ext uri="{FF2B5EF4-FFF2-40B4-BE49-F238E27FC236}">
                <a16:creationId xmlns:a16="http://schemas.microsoft.com/office/drawing/2014/main" id="{8C9C17A6-872B-825C-6A61-AB06D6BC73B4}"/>
              </a:ext>
            </a:extLst>
          </p:cNvPr>
          <p:cNvPicPr>
            <a:picLocks noChangeAspect="1"/>
          </p:cNvPicPr>
          <p:nvPr/>
        </p:nvPicPr>
        <p:blipFill>
          <a:blip r:embed="rId4"/>
          <a:stretch>
            <a:fillRect/>
          </a:stretch>
        </p:blipFill>
        <p:spPr>
          <a:xfrm>
            <a:off x="7249550" y="4756170"/>
            <a:ext cx="1666875" cy="1666875"/>
          </a:xfrm>
          <a:prstGeom prst="rect">
            <a:avLst/>
          </a:prstGeom>
        </p:spPr>
      </p:pic>
    </p:spTree>
    <p:extLst>
      <p:ext uri="{BB962C8B-B14F-4D97-AF65-F5344CB8AC3E}">
        <p14:creationId xmlns:p14="http://schemas.microsoft.com/office/powerpoint/2010/main" val="39713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dirty="0">
                <a:latin typeface="Verdana"/>
                <a:ea typeface="Verdana"/>
                <a:cs typeface="Calibri Light"/>
              </a:rPr>
              <a:t>Deployment: Back End</a:t>
            </a:r>
            <a:endParaRPr lang="en-US" dirty="0"/>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459094"/>
            <a:ext cx="4410075" cy="4663409"/>
          </a:xfrm>
        </p:spPr>
        <p:txBody>
          <a:bodyPr vert="horz" lIns="91440" tIns="45720" rIns="91440" bIns="45720" rtlCol="0" anchor="t">
            <a:normAutofit/>
          </a:bodyPr>
          <a:lstStyle/>
          <a:p>
            <a:pPr marL="285750" indent="-285750">
              <a:lnSpc>
                <a:spcPct val="100000"/>
              </a:lnSpc>
              <a:spcAft>
                <a:spcPts val="500"/>
              </a:spcAft>
            </a:pPr>
            <a:r>
              <a:rPr lang="en-US" sz="1600" dirty="0">
                <a:latin typeface="Verdana"/>
                <a:ea typeface="Verdana"/>
                <a:cs typeface="Calibri"/>
              </a:rPr>
              <a:t>We purchased a </a:t>
            </a:r>
            <a:r>
              <a:rPr lang="en-US" sz="1600" b="1" dirty="0">
                <a:latin typeface="Verdana"/>
                <a:ea typeface="Verdana"/>
                <a:cs typeface="Calibri"/>
              </a:rPr>
              <a:t>Virtual Private Server</a:t>
            </a:r>
            <a:r>
              <a:rPr lang="en-US" sz="1600" dirty="0">
                <a:latin typeface="Verdana"/>
                <a:ea typeface="Verdana"/>
                <a:cs typeface="Calibri"/>
              </a:rPr>
              <a:t> allocation from </a:t>
            </a:r>
            <a:r>
              <a:rPr lang="en-US" sz="1600" dirty="0" err="1">
                <a:latin typeface="Verdana"/>
                <a:ea typeface="Verdana"/>
                <a:cs typeface="Calibri"/>
              </a:rPr>
              <a:t>Kamatera</a:t>
            </a:r>
            <a:r>
              <a:rPr lang="en-US" sz="1600" dirty="0">
                <a:latin typeface="Verdana"/>
                <a:ea typeface="Verdana"/>
                <a:cs typeface="Calibri"/>
              </a:rPr>
              <a:t>.</a:t>
            </a:r>
          </a:p>
          <a:p>
            <a:pPr marL="285750" indent="-285750">
              <a:lnSpc>
                <a:spcPct val="100000"/>
              </a:lnSpc>
              <a:spcAft>
                <a:spcPts val="500"/>
              </a:spcAft>
            </a:pPr>
            <a:r>
              <a:rPr lang="en-US" sz="1600" dirty="0">
                <a:latin typeface="Verdana"/>
                <a:ea typeface="Verdana"/>
                <a:cs typeface="Calibri"/>
              </a:rPr>
              <a:t>We purchased a domain from Domain.com.</a:t>
            </a:r>
          </a:p>
          <a:p>
            <a:pPr marL="285750" indent="-285750">
              <a:lnSpc>
                <a:spcPct val="100000"/>
              </a:lnSpc>
              <a:spcAft>
                <a:spcPts val="500"/>
              </a:spcAft>
            </a:pPr>
            <a:r>
              <a:rPr lang="en-US" sz="1600" dirty="0">
                <a:latin typeface="Verdana"/>
                <a:ea typeface="Verdana"/>
                <a:cs typeface="Calibri"/>
              </a:rPr>
              <a:t>We chose a minimal and inexpensive allocation.</a:t>
            </a:r>
          </a:p>
          <a:p>
            <a:pPr marL="285750" indent="-285750">
              <a:lnSpc>
                <a:spcPct val="100000"/>
              </a:lnSpc>
              <a:spcAft>
                <a:spcPts val="500"/>
              </a:spcAft>
            </a:pPr>
            <a:r>
              <a:rPr lang="en-US" sz="1600" dirty="0">
                <a:latin typeface="Verdana"/>
                <a:ea typeface="Verdana"/>
                <a:cs typeface="Calibri"/>
              </a:rPr>
              <a:t>Our server has minimum background resource consumption.</a:t>
            </a:r>
          </a:p>
          <a:p>
            <a:pPr marL="285750" indent="-285750">
              <a:lnSpc>
                <a:spcPct val="100000"/>
              </a:lnSpc>
              <a:spcAft>
                <a:spcPts val="500"/>
              </a:spcAft>
            </a:pPr>
            <a:r>
              <a:rPr lang="en-US" sz="1600" dirty="0">
                <a:latin typeface="Verdana"/>
                <a:ea typeface="Verdana"/>
                <a:cs typeface="Calibri"/>
              </a:rPr>
              <a:t>CPU usage averages 2.01%</a:t>
            </a:r>
          </a:p>
          <a:p>
            <a:pPr marL="285750" indent="-285750">
              <a:lnSpc>
                <a:spcPct val="100000"/>
              </a:lnSpc>
              <a:spcAft>
                <a:spcPts val="500"/>
              </a:spcAft>
            </a:pPr>
            <a:r>
              <a:rPr lang="en-US" sz="1600" dirty="0">
                <a:latin typeface="Verdana"/>
                <a:ea typeface="Verdana"/>
                <a:cs typeface="Calibri"/>
              </a:rPr>
              <a:t>RAM usage averages 108.71 MB.</a:t>
            </a:r>
          </a:p>
          <a:p>
            <a:pPr marL="285750" indent="-285750">
              <a:lnSpc>
                <a:spcPct val="100000"/>
              </a:lnSpc>
              <a:spcAft>
                <a:spcPts val="500"/>
              </a:spcAft>
            </a:pPr>
            <a:endParaRPr lang="en-US" sz="1600" dirty="0">
              <a:latin typeface="Verdana"/>
              <a:ea typeface="Verdana"/>
              <a:cs typeface="Calibri"/>
            </a:endParaRPr>
          </a:p>
        </p:txBody>
      </p:sp>
      <p:pic>
        <p:nvPicPr>
          <p:cNvPr id="1026" name="Picture 2">
            <a:extLst>
              <a:ext uri="{FF2B5EF4-FFF2-40B4-BE49-F238E27FC236}">
                <a16:creationId xmlns:a16="http://schemas.microsoft.com/office/drawing/2014/main" id="{B528AB8D-3337-C514-989B-C8A35D768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152" y="1366974"/>
            <a:ext cx="4410075" cy="4733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4202AA-D2F8-C166-BE60-CF289F85A20D}"/>
              </a:ext>
            </a:extLst>
          </p:cNvPr>
          <p:cNvPicPr>
            <a:picLocks noChangeAspect="1"/>
          </p:cNvPicPr>
          <p:nvPr/>
        </p:nvPicPr>
        <p:blipFill>
          <a:blip r:embed="rId3"/>
          <a:stretch>
            <a:fillRect/>
          </a:stretch>
        </p:blipFill>
        <p:spPr>
          <a:xfrm>
            <a:off x="5638178" y="1798153"/>
            <a:ext cx="6296025" cy="4467225"/>
          </a:xfrm>
          <a:prstGeom prst="rect">
            <a:avLst/>
          </a:prstGeom>
        </p:spPr>
      </p:pic>
      <p:pic>
        <p:nvPicPr>
          <p:cNvPr id="8" name="Picture 7">
            <a:extLst>
              <a:ext uri="{FF2B5EF4-FFF2-40B4-BE49-F238E27FC236}">
                <a16:creationId xmlns:a16="http://schemas.microsoft.com/office/drawing/2014/main" id="{8172D476-C22E-28CF-1335-98AAF6CE9C13}"/>
              </a:ext>
            </a:extLst>
          </p:cNvPr>
          <p:cNvPicPr>
            <a:picLocks noChangeAspect="1"/>
          </p:cNvPicPr>
          <p:nvPr/>
        </p:nvPicPr>
        <p:blipFill>
          <a:blip r:embed="rId4"/>
          <a:stretch>
            <a:fillRect/>
          </a:stretch>
        </p:blipFill>
        <p:spPr>
          <a:xfrm>
            <a:off x="5485778" y="1798153"/>
            <a:ext cx="6448425" cy="4591050"/>
          </a:xfrm>
          <a:prstGeom prst="rect">
            <a:avLst/>
          </a:prstGeom>
        </p:spPr>
      </p:pic>
    </p:spTree>
    <p:extLst>
      <p:ext uri="{BB962C8B-B14F-4D97-AF65-F5344CB8AC3E}">
        <p14:creationId xmlns:p14="http://schemas.microsoft.com/office/powerpoint/2010/main" val="29119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xit" presetSubtype="0" fill="hold" nodeType="withEffect">
                                  <p:stCondLst>
                                    <p:cond delay="0"/>
                                  </p:stCondLst>
                                  <p:childTnLst>
                                    <p:animEffect transition="out" filter="fade">
                                      <p:cBhvr>
                                        <p:cTn id="25" dur="500"/>
                                        <p:tgtEl>
                                          <p:spTgt spid="1026"/>
                                        </p:tgtEl>
                                      </p:cBhvr>
                                    </p:animEffect>
                                    <p:set>
                                      <p:cBhvr>
                                        <p:cTn id="26" dur="1" fill="hold">
                                          <p:stCondLst>
                                            <p:cond delay="499"/>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dirty="0">
                <a:latin typeface="Verdana"/>
                <a:ea typeface="Verdana"/>
                <a:cs typeface="Calibri Light"/>
              </a:rPr>
              <a:t>Deployment: Front End</a:t>
            </a:r>
            <a:endParaRPr lang="en-US" dirty="0"/>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459095"/>
            <a:ext cx="10515600" cy="2287186"/>
          </a:xfrm>
        </p:spPr>
        <p:txBody>
          <a:bodyPr vert="horz" lIns="91440" tIns="45720" rIns="91440" bIns="45720" rtlCol="0" anchor="t">
            <a:normAutofit/>
          </a:bodyPr>
          <a:lstStyle/>
          <a:p>
            <a:pPr marL="285750" indent="-285750">
              <a:lnSpc>
                <a:spcPct val="100000"/>
              </a:lnSpc>
              <a:spcAft>
                <a:spcPts val="500"/>
              </a:spcAft>
            </a:pPr>
            <a:r>
              <a:rPr lang="en-US" sz="1600" dirty="0">
                <a:latin typeface="Verdana"/>
                <a:ea typeface="Verdana"/>
                <a:cs typeface="Calibri"/>
              </a:rPr>
              <a:t>Our landing page is visible at </a:t>
            </a:r>
            <a:r>
              <a:rPr lang="en-US" sz="1600" dirty="0">
                <a:latin typeface="Verdana"/>
                <a:ea typeface="Verdana"/>
                <a:cs typeface="Calibri"/>
                <a:hlinkClick r:id="rId2"/>
              </a:rPr>
              <a:t>http://commentanywhere.net</a:t>
            </a:r>
            <a:r>
              <a:rPr lang="en-US" sz="1600" dirty="0">
                <a:latin typeface="Verdana"/>
                <a:ea typeface="Verdana"/>
                <a:cs typeface="Calibri"/>
              </a:rPr>
              <a:t>. </a:t>
            </a:r>
          </a:p>
          <a:p>
            <a:pPr marL="285750" indent="-285750">
              <a:lnSpc>
                <a:spcPct val="100000"/>
              </a:lnSpc>
              <a:spcAft>
                <a:spcPts val="500"/>
              </a:spcAft>
            </a:pPr>
            <a:r>
              <a:rPr lang="en-US" sz="1600" dirty="0">
                <a:latin typeface="Verdana"/>
                <a:ea typeface="Verdana"/>
                <a:cs typeface="Calibri"/>
              </a:rPr>
              <a:t>This site hosts the download link for the alpha version of our browser extension</a:t>
            </a:r>
          </a:p>
          <a:p>
            <a:pPr marL="285750" indent="-285750">
              <a:lnSpc>
                <a:spcPct val="100000"/>
              </a:lnSpc>
              <a:spcAft>
                <a:spcPts val="500"/>
              </a:spcAft>
            </a:pPr>
            <a:r>
              <a:rPr lang="en-US" sz="1600" dirty="0">
                <a:latin typeface="Verdana"/>
                <a:ea typeface="Verdana"/>
                <a:cs typeface="Calibri"/>
              </a:rPr>
              <a:t>We submitted our extension on Mozilla’s developer portal.</a:t>
            </a:r>
          </a:p>
          <a:p>
            <a:pPr marL="285750" indent="-285750">
              <a:lnSpc>
                <a:spcPct val="100000"/>
              </a:lnSpc>
              <a:spcAft>
                <a:spcPts val="500"/>
              </a:spcAft>
            </a:pPr>
            <a:r>
              <a:rPr lang="en-US" sz="1600" dirty="0">
                <a:latin typeface="Verdana"/>
                <a:ea typeface="Verdana"/>
                <a:cs typeface="Calibri"/>
              </a:rPr>
              <a:t>When it finishes review, it will be added to the official “Addons for Firefox” collection.</a:t>
            </a:r>
          </a:p>
          <a:p>
            <a:pPr marL="285750" indent="-285750">
              <a:lnSpc>
                <a:spcPct val="100000"/>
              </a:lnSpc>
              <a:spcAft>
                <a:spcPts val="500"/>
              </a:spcAft>
            </a:pPr>
            <a:r>
              <a:rPr lang="en-US" sz="1600" dirty="0">
                <a:latin typeface="Verdana"/>
                <a:ea typeface="Verdana"/>
                <a:cs typeface="Calibri"/>
              </a:rPr>
              <a:t>We will be able to set up an update pipeline for updates.</a:t>
            </a:r>
          </a:p>
          <a:p>
            <a:pPr marL="285750" indent="-285750">
              <a:lnSpc>
                <a:spcPct val="100000"/>
              </a:lnSpc>
              <a:spcAft>
                <a:spcPts val="500"/>
              </a:spcAft>
            </a:pPr>
            <a:endParaRPr lang="en-US" sz="1600" dirty="0">
              <a:latin typeface="Verdana"/>
              <a:ea typeface="Verdana"/>
              <a:cs typeface="Calibri"/>
            </a:endParaRPr>
          </a:p>
        </p:txBody>
      </p:sp>
      <p:pic>
        <p:nvPicPr>
          <p:cNvPr id="4" name="Picture 7" descr="Graphical user interface, application, PowerPoint&#10;&#10;Description automatically generated">
            <a:extLst>
              <a:ext uri="{FF2B5EF4-FFF2-40B4-BE49-F238E27FC236}">
                <a16:creationId xmlns:a16="http://schemas.microsoft.com/office/drawing/2014/main" id="{48310D5E-4BDE-2103-90C0-67109BC55D63}"/>
              </a:ext>
            </a:extLst>
          </p:cNvPr>
          <p:cNvPicPr>
            <a:picLocks noChangeAspect="1"/>
          </p:cNvPicPr>
          <p:nvPr/>
        </p:nvPicPr>
        <p:blipFill>
          <a:blip r:embed="rId3"/>
          <a:stretch>
            <a:fillRect/>
          </a:stretch>
        </p:blipFill>
        <p:spPr>
          <a:xfrm>
            <a:off x="1522071" y="4064827"/>
            <a:ext cx="9147857" cy="2277917"/>
          </a:xfrm>
          <a:prstGeom prst="rect">
            <a:avLst/>
          </a:prstGeom>
        </p:spPr>
      </p:pic>
    </p:spTree>
    <p:extLst>
      <p:ext uri="{BB962C8B-B14F-4D97-AF65-F5344CB8AC3E}">
        <p14:creationId xmlns:p14="http://schemas.microsoft.com/office/powerpoint/2010/main" val="25716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F36F-83DA-D076-3403-7A348C23315A}"/>
              </a:ext>
            </a:extLst>
          </p:cNvPr>
          <p:cNvSpPr>
            <a:spLocks noGrp="1"/>
          </p:cNvSpPr>
          <p:nvPr>
            <p:ph type="title"/>
          </p:nvPr>
        </p:nvSpPr>
        <p:spPr>
          <a:xfrm>
            <a:off x="841496" y="2925080"/>
            <a:ext cx="10515600" cy="1000788"/>
          </a:xfrm>
        </p:spPr>
        <p:txBody>
          <a:bodyPr>
            <a:normAutofit/>
          </a:bodyPr>
          <a:lstStyle/>
          <a:p>
            <a:pPr algn="ctr"/>
            <a:r>
              <a:rPr lang="en-US" sz="5400" dirty="0">
                <a:latin typeface="Verdana"/>
                <a:ea typeface="Verdana"/>
                <a:cs typeface="Calibri Light"/>
                <a:hlinkClick r:id="rId2"/>
              </a:rPr>
              <a:t>Demo Video</a:t>
            </a:r>
            <a:endParaRPr lang="en-US" dirty="0"/>
          </a:p>
        </p:txBody>
      </p:sp>
    </p:spTree>
    <p:extLst>
      <p:ext uri="{BB962C8B-B14F-4D97-AF65-F5344CB8AC3E}">
        <p14:creationId xmlns:p14="http://schemas.microsoft.com/office/powerpoint/2010/main" val="225422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Aldhabi" panose="01000000000000000000" pitchFamily="2" charset="-78"/>
              </a:rPr>
              <a:t>Code Metrics: Front End </a:t>
            </a:r>
            <a:r>
              <a:rPr lang="en-US" sz="2800" dirty="0" err="1">
                <a:latin typeface="Verdana" panose="020B0604030504040204" pitchFamily="34" charset="0"/>
                <a:ea typeface="Verdana" panose="020B0604030504040204" pitchFamily="34" charset="0"/>
                <a:cs typeface="Aldhabi" panose="01000000000000000000" pitchFamily="2" charset="-78"/>
              </a:rPr>
              <a:t>Cloc</a:t>
            </a:r>
            <a:endParaRPr lang="en-US" sz="2800" dirty="0">
              <a:latin typeface="Verdana" panose="020B0604030504040204" pitchFamily="34" charset="0"/>
              <a:ea typeface="Verdana" panose="020B0604030504040204" pitchFamily="34" charset="0"/>
              <a:cs typeface="Aldhabi" panose="01000000000000000000" pitchFamily="2" charset="-78"/>
            </a:endParaRPr>
          </a:p>
        </p:txBody>
      </p:sp>
      <p:pic>
        <p:nvPicPr>
          <p:cNvPr id="6" name="Picture 5">
            <a:extLst>
              <a:ext uri="{FF2B5EF4-FFF2-40B4-BE49-F238E27FC236}">
                <a16:creationId xmlns:a16="http://schemas.microsoft.com/office/drawing/2014/main" id="{FB88D3D4-748A-35D2-485E-CCCA6A315B9C}"/>
              </a:ext>
            </a:extLst>
          </p:cNvPr>
          <p:cNvPicPr>
            <a:picLocks noChangeAspect="1"/>
          </p:cNvPicPr>
          <p:nvPr/>
        </p:nvPicPr>
        <p:blipFill>
          <a:blip r:embed="rId2"/>
          <a:stretch>
            <a:fillRect/>
          </a:stretch>
        </p:blipFill>
        <p:spPr>
          <a:xfrm>
            <a:off x="505775" y="2291535"/>
            <a:ext cx="11180449" cy="2274930"/>
          </a:xfrm>
          <a:prstGeom prst="rect">
            <a:avLst/>
          </a:prstGeom>
        </p:spPr>
      </p:pic>
    </p:spTree>
    <p:extLst>
      <p:ext uri="{BB962C8B-B14F-4D97-AF65-F5344CB8AC3E}">
        <p14:creationId xmlns:p14="http://schemas.microsoft.com/office/powerpoint/2010/main" val="2400245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Aldhabi" panose="01000000000000000000" pitchFamily="2" charset="-78"/>
              </a:rPr>
              <a:t>Code Metrics: Back End </a:t>
            </a:r>
            <a:r>
              <a:rPr lang="en-US" sz="2800" dirty="0" err="1">
                <a:latin typeface="Verdana" panose="020B0604030504040204" pitchFamily="34" charset="0"/>
                <a:ea typeface="Verdana" panose="020B0604030504040204" pitchFamily="34" charset="0"/>
                <a:cs typeface="Aldhabi" panose="01000000000000000000" pitchFamily="2" charset="-78"/>
              </a:rPr>
              <a:t>Cloc</a:t>
            </a:r>
            <a:endParaRPr lang="en-US" sz="2800" dirty="0">
              <a:latin typeface="Verdana" panose="020B0604030504040204" pitchFamily="34" charset="0"/>
              <a:ea typeface="Verdana" panose="020B0604030504040204" pitchFamily="34" charset="0"/>
              <a:cs typeface="Aldhabi" panose="01000000000000000000" pitchFamily="2" charset="-78"/>
            </a:endParaRPr>
          </a:p>
        </p:txBody>
      </p:sp>
      <p:pic>
        <p:nvPicPr>
          <p:cNvPr id="4" name="Picture 3">
            <a:extLst>
              <a:ext uri="{FF2B5EF4-FFF2-40B4-BE49-F238E27FC236}">
                <a16:creationId xmlns:a16="http://schemas.microsoft.com/office/drawing/2014/main" id="{CCCE3C5B-97CA-5C29-0E3F-221F7E14D37E}"/>
              </a:ext>
            </a:extLst>
          </p:cNvPr>
          <p:cNvPicPr>
            <a:picLocks noChangeAspect="1"/>
          </p:cNvPicPr>
          <p:nvPr/>
        </p:nvPicPr>
        <p:blipFill>
          <a:blip r:embed="rId2"/>
          <a:stretch>
            <a:fillRect/>
          </a:stretch>
        </p:blipFill>
        <p:spPr>
          <a:xfrm>
            <a:off x="2875598" y="1233896"/>
            <a:ext cx="7496312" cy="5491998"/>
          </a:xfrm>
          <a:prstGeom prst="rect">
            <a:avLst/>
          </a:prstGeom>
        </p:spPr>
      </p:pic>
    </p:spTree>
    <p:extLst>
      <p:ext uri="{BB962C8B-B14F-4D97-AF65-F5344CB8AC3E}">
        <p14:creationId xmlns:p14="http://schemas.microsoft.com/office/powerpoint/2010/main" val="216189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F36F-83DA-D076-3403-7A348C23315A}"/>
              </a:ext>
            </a:extLst>
          </p:cNvPr>
          <p:cNvSpPr>
            <a:spLocks noGrp="1"/>
          </p:cNvSpPr>
          <p:nvPr>
            <p:ph type="title"/>
          </p:nvPr>
        </p:nvSpPr>
        <p:spPr>
          <a:xfrm>
            <a:off x="841496" y="2925080"/>
            <a:ext cx="10515600" cy="1000788"/>
          </a:xfrm>
        </p:spPr>
        <p:txBody>
          <a:bodyPr>
            <a:normAutofit/>
          </a:bodyPr>
          <a:lstStyle/>
          <a:p>
            <a:pPr algn="ctr"/>
            <a:r>
              <a:rPr lang="en-US" sz="5400">
                <a:latin typeface="Verdana"/>
                <a:ea typeface="Verdana"/>
                <a:cs typeface="Calibri Light"/>
              </a:rPr>
              <a:t>Project Overview</a:t>
            </a:r>
            <a:endParaRPr lang="en-US" sz="5400">
              <a:latin typeface="Verdana"/>
              <a:ea typeface="Verdana"/>
              <a:cs typeface="Dubai"/>
            </a:endParaRPr>
          </a:p>
        </p:txBody>
      </p:sp>
    </p:spTree>
    <p:extLst>
      <p:ext uri="{BB962C8B-B14F-4D97-AF65-F5344CB8AC3E}">
        <p14:creationId xmlns:p14="http://schemas.microsoft.com/office/powerpoint/2010/main" val="12727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Aldhabi" panose="01000000000000000000" pitchFamily="2" charset="-78"/>
              </a:rPr>
              <a:t>Contributions</a:t>
            </a:r>
          </a:p>
        </p:txBody>
      </p:sp>
      <p:sp>
        <p:nvSpPr>
          <p:cNvPr id="2" name="TextBox 1">
            <a:extLst>
              <a:ext uri="{FF2B5EF4-FFF2-40B4-BE49-F238E27FC236}">
                <a16:creationId xmlns:a16="http://schemas.microsoft.com/office/drawing/2014/main" id="{B4AE4963-2806-5BD7-F9AA-F12D9E74B4FC}"/>
              </a:ext>
            </a:extLst>
          </p:cNvPr>
          <p:cNvSpPr txBox="1"/>
          <p:nvPr/>
        </p:nvSpPr>
        <p:spPr>
          <a:xfrm>
            <a:off x="775855" y="1320800"/>
            <a:ext cx="10261600"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Karl proposed the idea, designed the architecture, and implemented the HTTP Server and Database. He deployed the server to the cloud. He also contributed much of the Front End code.</a:t>
            </a:r>
            <a:br>
              <a:rPr lang="en-US" dirty="0"/>
            </a:br>
            <a:endParaRPr lang="en-US" dirty="0"/>
          </a:p>
          <a:p>
            <a:pPr marL="285750" indent="-285750">
              <a:lnSpc>
                <a:spcPct val="150000"/>
              </a:lnSpc>
              <a:buFont typeface="Arial" panose="020B0604020202020204" pitchFamily="34" charset="0"/>
              <a:buChar char="•"/>
            </a:pPr>
            <a:r>
              <a:rPr lang="en-US" dirty="0"/>
              <a:t>Luke coded much of the Front End and improved the Front End architecture. He added several ideas to the design, including multiple vote dimensions. He designed all the graphics and logos and was responsible for Comment </a:t>
            </a:r>
            <a:r>
              <a:rPr lang="en-US" dirty="0" err="1"/>
              <a:t>Anywhere’s</a:t>
            </a:r>
            <a:r>
              <a:rPr lang="en-US" dirty="0"/>
              <a:t> elegant look and feel.</a:t>
            </a:r>
            <a:br>
              <a:rPr lang="en-US" dirty="0"/>
            </a:br>
            <a:endParaRPr lang="en-US" dirty="0"/>
          </a:p>
          <a:p>
            <a:pPr marL="285750" indent="-285750">
              <a:lnSpc>
                <a:spcPct val="150000"/>
              </a:lnSpc>
              <a:buFont typeface="Arial" panose="020B0604020202020204" pitchFamily="34" charset="0"/>
              <a:buChar char="•"/>
            </a:pPr>
            <a:r>
              <a:rPr lang="en-US" dirty="0"/>
              <a:t>Frank assisted with parts of the Front End, including prototyping the moderation panel, and performed research on Docker.</a:t>
            </a:r>
          </a:p>
        </p:txBody>
      </p:sp>
    </p:spTree>
    <p:extLst>
      <p:ext uri="{BB962C8B-B14F-4D97-AF65-F5344CB8AC3E}">
        <p14:creationId xmlns:p14="http://schemas.microsoft.com/office/powerpoint/2010/main" val="71878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2B4D-3DA2-E65A-2018-F9B2726CFA5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8CDBD36-509C-1F81-441C-D912C2940936}"/>
              </a:ext>
            </a:extLst>
          </p:cNvPr>
          <p:cNvSpPr>
            <a:spLocks noGrp="1"/>
          </p:cNvSpPr>
          <p:nvPr>
            <p:ph idx="1"/>
          </p:nvPr>
        </p:nvSpPr>
        <p:spPr/>
        <p:txBody>
          <a:bodyPr vert="horz" lIns="91440" tIns="45720" rIns="91440" bIns="45720" rtlCol="0" anchor="t">
            <a:normAutofit/>
          </a:bodyPr>
          <a:lstStyle/>
          <a:p>
            <a:r>
              <a:rPr lang="en-US" sz="1800" dirty="0">
                <a:latin typeface="Verdana"/>
                <a:ea typeface="Verdana"/>
              </a:rPr>
              <a:t>[1] </a:t>
            </a:r>
            <a:r>
              <a:rPr lang="en-US" sz="1800" dirty="0">
                <a:effectLst/>
                <a:latin typeface="Verdana"/>
                <a:ea typeface="Verdana"/>
              </a:rPr>
              <a:t>https://www.techdirt.com/2021/11/08/killing-website-comment-sections-wasnt-brilliant-</a:t>
            </a:r>
            <a:br>
              <a:rPr lang="en-US" sz="1800" dirty="0">
                <a:latin typeface="Verdana"/>
              </a:rPr>
            </a:br>
            <a:r>
              <a:rPr lang="en-US" sz="1800" dirty="0">
                <a:effectLst/>
                <a:latin typeface="Verdana"/>
                <a:ea typeface="Verdana"/>
              </a:rPr>
              <a:t>move-many-newsroom-leaders-assumed/</a:t>
            </a:r>
          </a:p>
          <a:p>
            <a:r>
              <a:rPr lang="en-US" sz="1800" dirty="0">
                <a:latin typeface="Verdana"/>
                <a:ea typeface="Verdana"/>
              </a:rPr>
              <a:t>[2] https://docs.docker.com/get-started/overview/</a:t>
            </a:r>
          </a:p>
        </p:txBody>
      </p:sp>
    </p:spTree>
    <p:extLst>
      <p:ext uri="{BB962C8B-B14F-4D97-AF65-F5344CB8AC3E}">
        <p14:creationId xmlns:p14="http://schemas.microsoft.com/office/powerpoint/2010/main" val="140632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D381-2B53-5E16-51D1-39681128824D}"/>
              </a:ext>
            </a:extLst>
          </p:cNvPr>
          <p:cNvSpPr>
            <a:spLocks noGrp="1"/>
          </p:cNvSpPr>
          <p:nvPr>
            <p:ph type="title"/>
          </p:nvPr>
        </p:nvSpPr>
        <p:spPr>
          <a:xfrm>
            <a:off x="1067380" y="1709738"/>
            <a:ext cx="10515600" cy="2852737"/>
          </a:xfrm>
        </p:spPr>
        <p:txBody>
          <a:bodyPr>
            <a:normAutofit/>
          </a:bodyPr>
          <a:lstStyle/>
          <a:p>
            <a:r>
              <a:rPr lang="en-US" sz="4400" dirty="0">
                <a:latin typeface="Verdana" panose="020B0604030504040204" pitchFamily="34" charset="0"/>
                <a:ea typeface="Verdana" panose="020B0604030504040204" pitchFamily="34" charset="0"/>
                <a:cs typeface="Aldhabi" panose="01000000000000000000" pitchFamily="2" charset="-78"/>
              </a:rPr>
              <a:t>Supplemental Slides: Detailed Implementation</a:t>
            </a:r>
          </a:p>
        </p:txBody>
      </p:sp>
    </p:spTree>
    <p:extLst>
      <p:ext uri="{BB962C8B-B14F-4D97-AF65-F5344CB8AC3E}">
        <p14:creationId xmlns:p14="http://schemas.microsoft.com/office/powerpoint/2010/main" val="358275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cs typeface="Aldhabi" panose="01000000000000000000" pitchFamily="2" charset="-78"/>
              </a:rPr>
              <a:t>Two Core System Processes</a:t>
            </a:r>
          </a:p>
        </p:txBody>
      </p:sp>
      <p:pic>
        <p:nvPicPr>
          <p:cNvPr id="8" name="Picture 7">
            <a:extLst>
              <a:ext uri="{FF2B5EF4-FFF2-40B4-BE49-F238E27FC236}">
                <a16:creationId xmlns:a16="http://schemas.microsoft.com/office/drawing/2014/main" id="{7F9841B0-184E-EF0A-D1B1-05C7A5358B48}"/>
              </a:ext>
            </a:extLst>
          </p:cNvPr>
          <p:cNvPicPr>
            <a:picLocks noChangeAspect="1"/>
          </p:cNvPicPr>
          <p:nvPr/>
        </p:nvPicPr>
        <p:blipFill>
          <a:blip r:embed="rId2"/>
          <a:stretch>
            <a:fillRect/>
          </a:stretch>
        </p:blipFill>
        <p:spPr>
          <a:xfrm>
            <a:off x="0" y="2929017"/>
            <a:ext cx="12192000" cy="3918160"/>
          </a:xfrm>
          <a:prstGeom prst="rect">
            <a:avLst/>
          </a:prstGeom>
        </p:spPr>
      </p:pic>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884875"/>
          </a:xfrm>
          <a:prstGeom prst="rect">
            <a:avLst/>
          </a:prstGeom>
          <a:noFill/>
        </p:spPr>
        <p:txBody>
          <a:bodyPr wrap="square" rtlCol="0">
            <a:spAutoFit/>
          </a:bodyPr>
          <a:lstStyle/>
          <a:p>
            <a:pPr>
              <a:lnSpc>
                <a:spcPct val="150000"/>
              </a:lnSpc>
            </a:pPr>
            <a:r>
              <a:rPr lang="en-US" sz="2000" dirty="0">
                <a:latin typeface="Verdana" panose="020B0604030504040204" pitchFamily="34" charset="0"/>
                <a:ea typeface="Verdana" panose="020B0604030504040204" pitchFamily="34" charset="0"/>
                <a:cs typeface="Aldhabi" panose="01000000000000000000" pitchFamily="2" charset="-78"/>
              </a:rPr>
              <a:t>The two core system processes required for the back end to function are:</a:t>
            </a:r>
          </a:p>
          <a:p>
            <a:pPr marL="457200" indent="-457200">
              <a:lnSpc>
                <a:spcPct val="150000"/>
              </a:lnSpc>
              <a:buFont typeface="+mj-lt"/>
              <a:buAutoNum type="arabicPeriod"/>
            </a:pPr>
            <a:r>
              <a:rPr lang="en-US" sz="2000" dirty="0">
                <a:latin typeface="Verdana" panose="020B0604030504040204" pitchFamily="34" charset="0"/>
                <a:ea typeface="Verdana" panose="020B0604030504040204" pitchFamily="34" charset="0"/>
                <a:cs typeface="Aldhabi" panose="01000000000000000000" pitchFamily="2" charset="-78"/>
              </a:rPr>
              <a:t>The Postgres Database</a:t>
            </a:r>
          </a:p>
          <a:p>
            <a:pPr marL="457200" indent="-457200">
              <a:lnSpc>
                <a:spcPct val="150000"/>
              </a:lnSpc>
              <a:buFont typeface="+mj-lt"/>
              <a:buAutoNum type="arabicPeriod"/>
            </a:pPr>
            <a:r>
              <a:rPr lang="en-US" sz="2000" dirty="0">
                <a:latin typeface="Verdana" panose="020B0604030504040204" pitchFamily="34" charset="0"/>
                <a:ea typeface="Verdana" panose="020B0604030504040204" pitchFamily="34" charset="0"/>
                <a:cs typeface="Aldhabi" panose="01000000000000000000" pitchFamily="2" charset="-78"/>
              </a:rPr>
              <a:t>The Go HTTP Server</a:t>
            </a:r>
          </a:p>
          <a:p>
            <a:pPr>
              <a:lnSpc>
                <a:spcPct val="150000"/>
              </a:lnSpc>
            </a:pPr>
            <a:r>
              <a:rPr lang="en-US" sz="2000" dirty="0">
                <a:latin typeface="Verdana" panose="020B0604030504040204" pitchFamily="34" charset="0"/>
                <a:ea typeface="Verdana" panose="020B0604030504040204" pitchFamily="34" charset="0"/>
                <a:cs typeface="Aldhabi" panose="01000000000000000000" pitchFamily="2" charset="-78"/>
              </a:rPr>
              <a:t>Both run in Docker containers.</a:t>
            </a:r>
          </a:p>
        </p:txBody>
      </p:sp>
    </p:spTree>
    <p:extLst>
      <p:ext uri="{BB962C8B-B14F-4D97-AF65-F5344CB8AC3E}">
        <p14:creationId xmlns:p14="http://schemas.microsoft.com/office/powerpoint/2010/main" val="331874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cs typeface="Aldhabi" panose="01000000000000000000" pitchFamily="2" charset="-78"/>
              </a:rPr>
              <a:t>Environment Variables</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210283"/>
            <a:ext cx="10846352" cy="1415067"/>
          </a:xfrm>
          <a:prstGeom prst="rect">
            <a:avLst/>
          </a:prstGeom>
          <a:noFill/>
        </p:spPr>
        <p:txBody>
          <a:bodyPr wrap="square" rtlCol="0">
            <a:spAutoFit/>
          </a:bodyPr>
          <a:lstStyle/>
          <a:p>
            <a:pPr>
              <a:lnSpc>
                <a:spcPct val="150000"/>
              </a:lnSpc>
            </a:pPr>
            <a:r>
              <a:rPr lang="en-US" sz="2000" dirty="0">
                <a:latin typeface="Verdana" panose="020B0604030504040204" pitchFamily="34" charset="0"/>
                <a:ea typeface="Verdana" panose="020B0604030504040204" pitchFamily="34" charset="0"/>
                <a:cs typeface="Aldhabi" panose="01000000000000000000" pitchFamily="2" charset="-78"/>
              </a:rPr>
              <a:t>The two back-end processes easily communicate with few user errors because they both reference the same single set of variables at the time they are initialized, located in a private </a:t>
            </a:r>
            <a:r>
              <a:rPr lang="en-US" sz="2000" i="1" dirty="0">
                <a:latin typeface="Verdana" panose="020B0604030504040204" pitchFamily="34" charset="0"/>
                <a:ea typeface="Verdana" panose="020B0604030504040204" pitchFamily="34" charset="0"/>
                <a:cs typeface="Aldhabi" panose="01000000000000000000" pitchFamily="2" charset="-78"/>
              </a:rPr>
              <a:t>.env</a:t>
            </a:r>
            <a:r>
              <a:rPr lang="en-US" sz="2000" dirty="0">
                <a:latin typeface="Verdana" panose="020B0604030504040204" pitchFamily="34" charset="0"/>
                <a:ea typeface="Verdana" panose="020B0604030504040204" pitchFamily="34" charset="0"/>
                <a:cs typeface="Aldhabi" panose="01000000000000000000" pitchFamily="2" charset="-78"/>
              </a:rPr>
              <a:t> file.</a:t>
            </a:r>
          </a:p>
        </p:txBody>
      </p:sp>
      <p:pic>
        <p:nvPicPr>
          <p:cNvPr id="14" name="Picture 13">
            <a:extLst>
              <a:ext uri="{FF2B5EF4-FFF2-40B4-BE49-F238E27FC236}">
                <a16:creationId xmlns:a16="http://schemas.microsoft.com/office/drawing/2014/main" id="{4DF6D918-C2C9-4432-89FA-B29012B16701}"/>
              </a:ext>
            </a:extLst>
          </p:cNvPr>
          <p:cNvPicPr>
            <a:picLocks noChangeAspect="1"/>
          </p:cNvPicPr>
          <p:nvPr/>
        </p:nvPicPr>
        <p:blipFill>
          <a:blip r:embed="rId2"/>
          <a:stretch>
            <a:fillRect/>
          </a:stretch>
        </p:blipFill>
        <p:spPr>
          <a:xfrm>
            <a:off x="25400" y="2831494"/>
            <a:ext cx="6662244" cy="3924905"/>
          </a:xfrm>
          <a:prstGeom prst="rect">
            <a:avLst/>
          </a:prstGeom>
        </p:spPr>
      </p:pic>
      <p:pic>
        <p:nvPicPr>
          <p:cNvPr id="16" name="Picture 15">
            <a:extLst>
              <a:ext uri="{FF2B5EF4-FFF2-40B4-BE49-F238E27FC236}">
                <a16:creationId xmlns:a16="http://schemas.microsoft.com/office/drawing/2014/main" id="{9F6E326D-B2DC-DC57-4855-776CF538AB8F}"/>
              </a:ext>
            </a:extLst>
          </p:cNvPr>
          <p:cNvPicPr>
            <a:picLocks noChangeAspect="1"/>
          </p:cNvPicPr>
          <p:nvPr/>
        </p:nvPicPr>
        <p:blipFill>
          <a:blip r:embed="rId3"/>
          <a:stretch>
            <a:fillRect/>
          </a:stretch>
        </p:blipFill>
        <p:spPr>
          <a:xfrm>
            <a:off x="6636844" y="2831496"/>
            <a:ext cx="5549507" cy="3567096"/>
          </a:xfrm>
          <a:prstGeom prst="rect">
            <a:avLst/>
          </a:prstGeom>
        </p:spPr>
      </p:pic>
    </p:spTree>
    <p:extLst>
      <p:ext uri="{BB962C8B-B14F-4D97-AF65-F5344CB8AC3E}">
        <p14:creationId xmlns:p14="http://schemas.microsoft.com/office/powerpoint/2010/main" val="108081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Aldhabi" panose="01000000000000000000" pitchFamily="2" charset="-78"/>
              </a:rPr>
              <a:t>Database System Overview</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37233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16 Tables</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25 Foreign Key Relations</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84 Total Columns</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Uses </a:t>
            </a:r>
            <a:r>
              <a:rPr lang="en-US" sz="2000" dirty="0">
                <a:solidFill>
                  <a:srgbClr val="FFFF00"/>
                </a:solidFill>
                <a:latin typeface="Verdana" panose="020B0604030504040204" pitchFamily="34" charset="0"/>
                <a:ea typeface="Verdana" panose="020B0604030504040204" pitchFamily="34" charset="0"/>
                <a:cs typeface="Aldhabi" panose="01000000000000000000" pitchFamily="2" charset="-78"/>
              </a:rPr>
              <a:t>postgres:14.5-alpine </a:t>
            </a:r>
            <a:r>
              <a:rPr lang="en-US" sz="2000" dirty="0">
                <a:latin typeface="Verdana" panose="020B0604030504040204" pitchFamily="34" charset="0"/>
                <a:ea typeface="Verdana" panose="020B0604030504040204" pitchFamily="34" charset="0"/>
                <a:cs typeface="Aldhabi" panose="01000000000000000000" pitchFamily="2" charset="-78"/>
              </a:rPr>
              <a:t>docker image as the base.</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Used </a:t>
            </a:r>
            <a:r>
              <a:rPr lang="en-US" sz="2000" dirty="0">
                <a:solidFill>
                  <a:srgbClr val="FFFF00"/>
                </a:solidFill>
                <a:latin typeface="Verdana" panose="020B0604030504040204" pitchFamily="34" charset="0"/>
                <a:ea typeface="Verdana" panose="020B0604030504040204" pitchFamily="34" charset="0"/>
                <a:cs typeface="Aldhabi" panose="01000000000000000000" pitchFamily="2" charset="-78"/>
              </a:rPr>
              <a:t>dbdiagram.io</a:t>
            </a:r>
            <a:r>
              <a:rPr lang="en-US" sz="2000" dirty="0">
                <a:latin typeface="Verdana" panose="020B0604030504040204" pitchFamily="34" charset="0"/>
                <a:ea typeface="Verdana" panose="020B0604030504040204" pitchFamily="34" charset="0"/>
                <a:cs typeface="Aldhabi" panose="01000000000000000000" pitchFamily="2" charset="-78"/>
              </a:rPr>
              <a:t> to design the initial database; there were ultimately a number of changes.</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Uses </a:t>
            </a:r>
            <a:r>
              <a:rPr lang="en-US" sz="2000" dirty="0" err="1">
                <a:solidFill>
                  <a:srgbClr val="FFFF00"/>
                </a:solidFill>
                <a:latin typeface="Verdana" panose="020B0604030504040204" pitchFamily="34" charset="0"/>
                <a:ea typeface="Verdana" panose="020B0604030504040204" pitchFamily="34" charset="0"/>
                <a:cs typeface="Aldhabi" panose="01000000000000000000" pitchFamily="2" charset="-78"/>
              </a:rPr>
              <a:t>golang</a:t>
            </a:r>
            <a:r>
              <a:rPr lang="en-US" sz="2000" dirty="0">
                <a:solidFill>
                  <a:srgbClr val="FFFF00"/>
                </a:solidFill>
                <a:latin typeface="Verdana" panose="020B0604030504040204" pitchFamily="34" charset="0"/>
                <a:ea typeface="Verdana" panose="020B0604030504040204" pitchFamily="34" charset="0"/>
                <a:cs typeface="Aldhabi" panose="01000000000000000000" pitchFamily="2" charset="-78"/>
              </a:rPr>
              <a:t>-migrate</a:t>
            </a:r>
            <a:r>
              <a:rPr lang="en-US" sz="2000" dirty="0">
                <a:latin typeface="Verdana" panose="020B0604030504040204" pitchFamily="34" charset="0"/>
                <a:ea typeface="Verdana" panose="020B0604030504040204" pitchFamily="34" charset="0"/>
                <a:cs typeface="Aldhabi" panose="01000000000000000000" pitchFamily="2" charset="-78"/>
              </a:rPr>
              <a:t> to systematize applying our schema and changes.</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Aldhabi" panose="01000000000000000000" pitchFamily="2" charset="-78"/>
              </a:rPr>
              <a:t>Uses </a:t>
            </a:r>
            <a:r>
              <a:rPr lang="en-US" sz="2000" dirty="0" err="1">
                <a:solidFill>
                  <a:srgbClr val="FFFF00"/>
                </a:solidFill>
                <a:latin typeface="Verdana" panose="020B0604030504040204" pitchFamily="34" charset="0"/>
                <a:ea typeface="Verdana" panose="020B0604030504040204" pitchFamily="34" charset="0"/>
                <a:cs typeface="Aldhabi" panose="01000000000000000000" pitchFamily="2" charset="-78"/>
              </a:rPr>
              <a:t>kyleconroy</a:t>
            </a:r>
            <a:r>
              <a:rPr lang="en-US" sz="2000" dirty="0">
                <a:solidFill>
                  <a:srgbClr val="FFFF00"/>
                </a:solidFill>
                <a:latin typeface="Verdana" panose="020B0604030504040204" pitchFamily="34" charset="0"/>
                <a:ea typeface="Verdana" panose="020B0604030504040204" pitchFamily="34" charset="0"/>
                <a:cs typeface="Aldhabi" panose="01000000000000000000" pitchFamily="2" charset="-78"/>
              </a:rPr>
              <a:t>/</a:t>
            </a:r>
            <a:r>
              <a:rPr lang="en-US" sz="2000" dirty="0" err="1">
                <a:solidFill>
                  <a:srgbClr val="FFFF00"/>
                </a:solidFill>
                <a:latin typeface="Verdana" panose="020B0604030504040204" pitchFamily="34" charset="0"/>
                <a:ea typeface="Verdana" panose="020B0604030504040204" pitchFamily="34" charset="0"/>
                <a:cs typeface="Aldhabi" panose="01000000000000000000" pitchFamily="2" charset="-78"/>
              </a:rPr>
              <a:t>sqlc</a:t>
            </a:r>
            <a:r>
              <a:rPr lang="en-US" sz="2000" dirty="0">
                <a:solidFill>
                  <a:srgbClr val="FFFF00"/>
                </a:solidFill>
                <a:latin typeface="Verdana" panose="020B0604030504040204" pitchFamily="34" charset="0"/>
                <a:ea typeface="Verdana" panose="020B0604030504040204" pitchFamily="34" charset="0"/>
                <a:cs typeface="Aldhabi" panose="01000000000000000000" pitchFamily="2" charset="-78"/>
              </a:rPr>
              <a:t> </a:t>
            </a:r>
            <a:r>
              <a:rPr lang="en-US" sz="2000" dirty="0">
                <a:latin typeface="Verdana" panose="020B0604030504040204" pitchFamily="34" charset="0"/>
                <a:ea typeface="Verdana" panose="020B0604030504040204" pitchFamily="34" charset="0"/>
                <a:cs typeface="Aldhabi" panose="01000000000000000000" pitchFamily="2" charset="-78"/>
              </a:rPr>
              <a:t>to generate Go structs from the schema and queries.</a:t>
            </a:r>
          </a:p>
        </p:txBody>
      </p:sp>
    </p:spTree>
    <p:extLst>
      <p:ext uri="{BB962C8B-B14F-4D97-AF65-F5344CB8AC3E}">
        <p14:creationId xmlns:p14="http://schemas.microsoft.com/office/powerpoint/2010/main" val="253020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754B3-D5E0-23E0-D45D-C7A2A656C8D5}"/>
              </a:ext>
            </a:extLst>
          </p:cNvPr>
          <p:cNvPicPr>
            <a:picLocks noChangeAspect="1"/>
          </p:cNvPicPr>
          <p:nvPr/>
        </p:nvPicPr>
        <p:blipFill>
          <a:blip r:embed="rId2"/>
          <a:stretch>
            <a:fillRect/>
          </a:stretch>
        </p:blipFill>
        <p:spPr>
          <a:xfrm>
            <a:off x="5218727" y="484939"/>
            <a:ext cx="6973273" cy="5992061"/>
          </a:xfrm>
          <a:prstGeom prst="rect">
            <a:avLst/>
          </a:prstGeom>
        </p:spPr>
      </p:pic>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4407452" cy="50222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Pictured to the right are snippets from our </a:t>
            </a:r>
            <a:r>
              <a:rPr lang="en-US" i="1" dirty="0" err="1">
                <a:latin typeface="Verdana" panose="020B0604030504040204" pitchFamily="34" charset="0"/>
                <a:ea typeface="Verdana" panose="020B0604030504040204" pitchFamily="34" charset="0"/>
                <a:cs typeface="Aldhabi" panose="01000000000000000000" pitchFamily="2" charset="-78"/>
              </a:rPr>
              <a:t>Makefile</a:t>
            </a:r>
            <a:r>
              <a:rPr lang="en-US" dirty="0">
                <a:latin typeface="Verdana" panose="020B0604030504040204" pitchFamily="34" charset="0"/>
                <a:ea typeface="Verdana" panose="020B0604030504040204" pitchFamily="34" charset="0"/>
                <a:cs typeface="Aldhabi" panose="01000000000000000000" pitchFamily="2" charset="-78"/>
              </a:rPr>
              <a:t>.</a:t>
            </a:r>
          </a:p>
          <a:p>
            <a:pPr>
              <a:lnSpc>
                <a:spcPct val="150000"/>
              </a:lnSpc>
            </a:pPr>
            <a:endParaRPr lang="en-US" dirty="0">
              <a:latin typeface="Verdana" panose="020B0604030504040204" pitchFamily="34" charset="0"/>
              <a:ea typeface="Verdana" panose="020B0604030504040204" pitchFamily="34" charset="0"/>
              <a:cs typeface="Aldhabi" panose="01000000000000000000" pitchFamily="2" charset="-78"/>
            </a:endParaRPr>
          </a:p>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By importing our </a:t>
            </a:r>
            <a:r>
              <a:rPr lang="en-US" i="1" dirty="0">
                <a:latin typeface="Verdana" panose="020B0604030504040204" pitchFamily="34" charset="0"/>
                <a:ea typeface="Verdana" panose="020B0604030504040204" pitchFamily="34" charset="0"/>
                <a:cs typeface="Aldhabi" panose="01000000000000000000" pitchFamily="2" charset="-78"/>
              </a:rPr>
              <a:t>.env</a:t>
            </a:r>
            <a:r>
              <a:rPr lang="en-US" dirty="0">
                <a:latin typeface="Verdana" panose="020B0604030504040204" pitchFamily="34" charset="0"/>
                <a:ea typeface="Verdana" panose="020B0604030504040204" pitchFamily="34" charset="0"/>
                <a:cs typeface="Aldhabi" panose="01000000000000000000" pitchFamily="2" charset="-78"/>
              </a:rPr>
              <a:t> file to our </a:t>
            </a:r>
            <a:r>
              <a:rPr lang="en-US" i="1" dirty="0" err="1">
                <a:latin typeface="Verdana" panose="020B0604030504040204" pitchFamily="34" charset="0"/>
                <a:ea typeface="Verdana" panose="020B0604030504040204" pitchFamily="34" charset="0"/>
                <a:cs typeface="Aldhabi" panose="01000000000000000000" pitchFamily="2" charset="-78"/>
              </a:rPr>
              <a:t>Makefile</a:t>
            </a:r>
            <a:r>
              <a:rPr lang="en-US" dirty="0">
                <a:latin typeface="Verdana" panose="020B0604030504040204" pitchFamily="34" charset="0"/>
                <a:ea typeface="Verdana" panose="020B0604030504040204" pitchFamily="34" charset="0"/>
                <a:cs typeface="Aldhabi" panose="01000000000000000000" pitchFamily="2" charset="-78"/>
              </a:rPr>
              <a:t>, we are able to utilize our environment variables when running command-line executables.</a:t>
            </a:r>
          </a:p>
          <a:p>
            <a:pPr>
              <a:lnSpc>
                <a:spcPct val="150000"/>
              </a:lnSpc>
            </a:pPr>
            <a:endParaRPr lang="en-US" dirty="0">
              <a:latin typeface="Verdana" panose="020B0604030504040204" pitchFamily="34" charset="0"/>
              <a:ea typeface="Verdana" panose="020B0604030504040204" pitchFamily="34" charset="0"/>
              <a:cs typeface="Aldhabi" panose="01000000000000000000" pitchFamily="2" charset="-78"/>
            </a:endParaRPr>
          </a:p>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Running </a:t>
            </a:r>
            <a:r>
              <a:rPr lang="en-US" i="1" dirty="0">
                <a:latin typeface="Verdana" panose="020B0604030504040204" pitchFamily="34" charset="0"/>
                <a:ea typeface="Verdana" panose="020B0604030504040204" pitchFamily="34" charset="0"/>
                <a:cs typeface="Aldhabi" panose="01000000000000000000" pitchFamily="2" charset="-78"/>
              </a:rPr>
              <a:t>make</a:t>
            </a:r>
            <a:r>
              <a:rPr lang="en-US" dirty="0">
                <a:latin typeface="Verdana" panose="020B0604030504040204" pitchFamily="34" charset="0"/>
                <a:ea typeface="Verdana" panose="020B0604030504040204" pitchFamily="34" charset="0"/>
                <a:cs typeface="Aldhabi" panose="01000000000000000000" pitchFamily="2" charset="-78"/>
              </a:rPr>
              <a:t> commands this way minimizes user mistakes and repetition.</a:t>
            </a:r>
          </a:p>
        </p:txBody>
      </p:sp>
      <p:sp>
        <p:nvSpPr>
          <p:cNvPr id="8" name="TextBox 7">
            <a:extLst>
              <a:ext uri="{FF2B5EF4-FFF2-40B4-BE49-F238E27FC236}">
                <a16:creationId xmlns:a16="http://schemas.microsoft.com/office/drawing/2014/main" id="{A7738607-322C-0EC7-94F5-F1C3DF63D029}"/>
              </a:ext>
            </a:extLst>
          </p:cNvPr>
          <p:cNvSpPr txBox="1"/>
          <p:nvPr/>
        </p:nvSpPr>
        <p:spPr>
          <a:xfrm>
            <a:off x="-102152" y="529608"/>
            <a:ext cx="5804452" cy="584775"/>
          </a:xfrm>
          <a:prstGeom prst="rect">
            <a:avLst/>
          </a:prstGeom>
          <a:noFill/>
        </p:spPr>
        <p:txBody>
          <a:bodyPr wrap="square" rtlCol="0">
            <a:spAutoFit/>
          </a:bodyPr>
          <a:lstStyle/>
          <a:p>
            <a:pPr algn="ctr"/>
            <a:r>
              <a:rPr lang="en-US" sz="3200" dirty="0">
                <a:highlight>
                  <a:srgbClr val="000000"/>
                </a:highlight>
                <a:latin typeface="Verdana" panose="020B0604030504040204" pitchFamily="34" charset="0"/>
                <a:ea typeface="Verdana" panose="020B0604030504040204" pitchFamily="34" charset="0"/>
                <a:cs typeface="Aldhabi" panose="01000000000000000000" pitchFamily="2" charset="-78"/>
              </a:rPr>
              <a:t>Database:  Building</a:t>
            </a:r>
          </a:p>
        </p:txBody>
      </p:sp>
    </p:spTree>
    <p:extLst>
      <p:ext uri="{BB962C8B-B14F-4D97-AF65-F5344CB8AC3E}">
        <p14:creationId xmlns:p14="http://schemas.microsoft.com/office/powerpoint/2010/main" val="247033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4127A-D6BC-D915-1B11-8C48239F9248}"/>
              </a:ext>
            </a:extLst>
          </p:cNvPr>
          <p:cNvPicPr>
            <a:picLocks noChangeAspect="1"/>
          </p:cNvPicPr>
          <p:nvPr/>
        </p:nvPicPr>
        <p:blipFill>
          <a:blip r:embed="rId2"/>
          <a:stretch>
            <a:fillRect/>
          </a:stretch>
        </p:blipFill>
        <p:spPr>
          <a:xfrm>
            <a:off x="5559282" y="172194"/>
            <a:ext cx="4982270" cy="4153480"/>
          </a:xfrm>
          <a:prstGeom prst="rect">
            <a:avLst/>
          </a:prstGeom>
        </p:spPr>
      </p:pic>
      <p:sp>
        <p:nvSpPr>
          <p:cNvPr id="13" name="TextBox 12">
            <a:extLst>
              <a:ext uri="{FF2B5EF4-FFF2-40B4-BE49-F238E27FC236}">
                <a16:creationId xmlns:a16="http://schemas.microsoft.com/office/drawing/2014/main" id="{4C7F3DD4-3FFB-436B-2FB0-EBD7B7A24EC0}"/>
              </a:ext>
            </a:extLst>
          </p:cNvPr>
          <p:cNvSpPr txBox="1"/>
          <p:nvPr/>
        </p:nvSpPr>
        <p:spPr>
          <a:xfrm>
            <a:off x="139148" y="357809"/>
            <a:ext cx="5804452" cy="523220"/>
          </a:xfrm>
          <a:prstGeom prst="rect">
            <a:avLst/>
          </a:prstGeom>
          <a:noFill/>
        </p:spPr>
        <p:txBody>
          <a:bodyPr wrap="square" rtlCol="0">
            <a:spAutoFit/>
          </a:bodyPr>
          <a:lstStyle/>
          <a:p>
            <a:pPr algn="ctr"/>
            <a:r>
              <a:rPr lang="en-US" sz="2800" dirty="0">
                <a:highlight>
                  <a:srgbClr val="000000"/>
                </a:highlight>
                <a:latin typeface="Verdana" panose="020B0604030504040204" pitchFamily="34" charset="0"/>
                <a:ea typeface="Verdana" panose="020B0604030504040204" pitchFamily="34" charset="0"/>
                <a:cs typeface="Aldhabi" panose="01000000000000000000" pitchFamily="2" charset="-78"/>
              </a:rPr>
              <a:t>Database: Schema Snippet</a:t>
            </a:r>
          </a:p>
        </p:txBody>
      </p:sp>
      <p:sp>
        <p:nvSpPr>
          <p:cNvPr id="4" name="TextBox 3">
            <a:extLst>
              <a:ext uri="{FF2B5EF4-FFF2-40B4-BE49-F238E27FC236}">
                <a16:creationId xmlns:a16="http://schemas.microsoft.com/office/drawing/2014/main" id="{9784F8D8-BC8C-63B8-8AEB-695D66588BCC}"/>
              </a:ext>
            </a:extLst>
          </p:cNvPr>
          <p:cNvSpPr txBox="1"/>
          <p:nvPr/>
        </p:nvSpPr>
        <p:spPr>
          <a:xfrm>
            <a:off x="325821" y="1549400"/>
            <a:ext cx="5097517" cy="336027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Pictured to the right are snippets from our schema SQL file.</a:t>
            </a:r>
          </a:p>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The SQL is formatted using Postgres types and conventions.</a:t>
            </a:r>
          </a:p>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Indexes are added for frequently used query dimensions.</a:t>
            </a:r>
          </a:p>
          <a:p>
            <a:pPr marL="342900" indent="-34290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Aldhabi" panose="01000000000000000000" pitchFamily="2" charset="-78"/>
              </a:rPr>
              <a:t>Foreign keys are added to allow joins and ensure data validity.</a:t>
            </a:r>
          </a:p>
        </p:txBody>
      </p:sp>
      <p:pic>
        <p:nvPicPr>
          <p:cNvPr id="6" name="Picture 5">
            <a:extLst>
              <a:ext uri="{FF2B5EF4-FFF2-40B4-BE49-F238E27FC236}">
                <a16:creationId xmlns:a16="http://schemas.microsoft.com/office/drawing/2014/main" id="{024D0234-725D-03B0-6895-6F9CA44E17BF}"/>
              </a:ext>
            </a:extLst>
          </p:cNvPr>
          <p:cNvPicPr>
            <a:picLocks noChangeAspect="1"/>
          </p:cNvPicPr>
          <p:nvPr/>
        </p:nvPicPr>
        <p:blipFill>
          <a:blip r:embed="rId3"/>
          <a:stretch>
            <a:fillRect/>
          </a:stretch>
        </p:blipFill>
        <p:spPr>
          <a:xfrm>
            <a:off x="5546582" y="4384349"/>
            <a:ext cx="6697010" cy="2333951"/>
          </a:xfrm>
          <a:prstGeom prst="rect">
            <a:avLst/>
          </a:prstGeom>
        </p:spPr>
      </p:pic>
    </p:spTree>
    <p:extLst>
      <p:ext uri="{BB962C8B-B14F-4D97-AF65-F5344CB8AC3E}">
        <p14:creationId xmlns:p14="http://schemas.microsoft.com/office/powerpoint/2010/main" val="3534436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178CA9-27C5-0EA9-403A-AD9F1C0C47B9}"/>
              </a:ext>
            </a:extLst>
          </p:cNvPr>
          <p:cNvPicPr>
            <a:picLocks noChangeAspect="1"/>
          </p:cNvPicPr>
          <p:nvPr/>
        </p:nvPicPr>
        <p:blipFill>
          <a:blip r:embed="rId2"/>
          <a:stretch>
            <a:fillRect/>
          </a:stretch>
        </p:blipFill>
        <p:spPr>
          <a:xfrm>
            <a:off x="0" y="3340100"/>
            <a:ext cx="12192000" cy="3429000"/>
          </a:xfrm>
          <a:prstGeom prst="rect">
            <a:avLst/>
          </a:prstGeom>
        </p:spPr>
      </p:pic>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Database: Generating Type-Safe Go Code</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929118"/>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Part of the Go Code used on our HTTP Server is automatically generated from the schema of the database and a set of queries.</a:t>
            </a:r>
          </a:p>
          <a:p>
            <a:pPr marL="342900" indent="-342900">
              <a:lnSpc>
                <a:spcPct val="150000"/>
              </a:lnSpc>
              <a:buFont typeface="Arial" panose="020B0604020202020204" pitchFamily="34" charset="0"/>
              <a:buChar char="•"/>
            </a:pPr>
            <a:r>
              <a:rPr lang="en-US" sz="1600" dirty="0">
                <a:latin typeface="Verdana"/>
                <a:ea typeface="Verdana"/>
                <a:cs typeface="Aldhabi"/>
              </a:rPr>
              <a:t>A program called </a:t>
            </a:r>
            <a:r>
              <a:rPr lang="en-US" sz="1600" b="1" dirty="0" err="1">
                <a:latin typeface="Verdana"/>
                <a:ea typeface="Verdana"/>
                <a:cs typeface="Aldhabi"/>
              </a:rPr>
              <a:t>kyleconroy</a:t>
            </a:r>
            <a:r>
              <a:rPr lang="en-US" sz="1600" b="1" dirty="0">
                <a:latin typeface="Verdana"/>
                <a:ea typeface="Verdana"/>
                <a:cs typeface="Aldhabi"/>
              </a:rPr>
              <a:t>/</a:t>
            </a:r>
            <a:r>
              <a:rPr lang="en-US" sz="1600" b="1" dirty="0" err="1">
                <a:latin typeface="Verdana"/>
                <a:ea typeface="Verdana"/>
                <a:cs typeface="Aldhabi"/>
              </a:rPr>
              <a:t>sqlc</a:t>
            </a:r>
            <a:r>
              <a:rPr lang="en-US" sz="1600" dirty="0">
                <a:latin typeface="Verdana"/>
                <a:ea typeface="Verdana"/>
                <a:cs typeface="Aldhabi"/>
              </a:rPr>
              <a:t> performs the work of transforming that SQL into idiomatic Go, creating types and functions as needed.</a:t>
            </a:r>
          </a:p>
          <a:p>
            <a:pPr marL="342900" indent="-342900">
              <a:lnSpc>
                <a:spcPct val="150000"/>
              </a:lnSpc>
              <a:buFont typeface="Arial" panose="020B0604020202020204" pitchFamily="34" charset="0"/>
              <a:buChar char="•"/>
            </a:pPr>
            <a:endParaRPr lang="en-US" sz="1600" dirty="0">
              <a:latin typeface="Verdana"/>
              <a:ea typeface="Verdana"/>
              <a:cs typeface="Aldhabi" panose="01000000000000000000" pitchFamily="2" charset="-78"/>
            </a:endParaRPr>
          </a:p>
        </p:txBody>
      </p:sp>
      <p:sp>
        <p:nvSpPr>
          <p:cNvPr id="7" name="TextBox 6">
            <a:extLst>
              <a:ext uri="{FF2B5EF4-FFF2-40B4-BE49-F238E27FC236}">
                <a16:creationId xmlns:a16="http://schemas.microsoft.com/office/drawing/2014/main" id="{690CC5BA-924A-6039-2465-5B940E7B34FC}"/>
              </a:ext>
            </a:extLst>
          </p:cNvPr>
          <p:cNvSpPr txBox="1"/>
          <p:nvPr/>
        </p:nvSpPr>
        <p:spPr>
          <a:xfrm>
            <a:off x="596348" y="6057900"/>
            <a:ext cx="5198987" cy="307777"/>
          </a:xfrm>
          <a:prstGeom prst="rect">
            <a:avLst/>
          </a:prstGeom>
          <a:noFill/>
        </p:spPr>
        <p:txBody>
          <a:bodyPr wrap="none" lIns="91440" tIns="45720" rIns="91440" bIns="45720" rtlCol="0" anchor="t">
            <a:spAutoFit/>
          </a:bodyPr>
          <a:lstStyle/>
          <a:p>
            <a:r>
              <a:rPr lang="en-US" sz="1400" dirty="0">
                <a:latin typeface="Verdana"/>
                <a:ea typeface="Verdana"/>
              </a:rPr>
              <a:t>67 characters to 498 characters; 750% code multiplier </a:t>
            </a:r>
          </a:p>
        </p:txBody>
      </p:sp>
    </p:spTree>
    <p:extLst>
      <p:ext uri="{BB962C8B-B14F-4D97-AF65-F5344CB8AC3E}">
        <p14:creationId xmlns:p14="http://schemas.microsoft.com/office/powerpoint/2010/main" val="2229913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Database: Generating Type-Safe Go Code</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559786"/>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A type is also generated for every row-type in the database.</a:t>
            </a:r>
          </a:p>
          <a:p>
            <a:pPr marL="342900" indent="-342900">
              <a:lnSpc>
                <a:spcPct val="150000"/>
              </a:lnSpc>
              <a:buFont typeface="Arial" panose="020B0604020202020204" pitchFamily="34" charset="0"/>
              <a:buChar char="•"/>
            </a:pPr>
            <a:r>
              <a:rPr lang="en-US" sz="1600" dirty="0">
                <a:latin typeface="Verdana"/>
                <a:ea typeface="Verdana"/>
                <a:cs typeface="Aldhabi"/>
              </a:rPr>
              <a:t>When our schema changes, we can simply re-run </a:t>
            </a:r>
            <a:r>
              <a:rPr lang="en-US" sz="1600" dirty="0" err="1">
                <a:solidFill>
                  <a:srgbClr val="FFFF00"/>
                </a:solidFill>
                <a:latin typeface="Verdana"/>
                <a:ea typeface="Verdana"/>
                <a:cs typeface="Aldhabi"/>
              </a:rPr>
              <a:t>sqlc</a:t>
            </a:r>
            <a:r>
              <a:rPr lang="en-US" sz="1600" dirty="0">
                <a:latin typeface="Verdana"/>
                <a:ea typeface="Verdana"/>
                <a:cs typeface="Aldhabi"/>
              </a:rPr>
              <a:t>, allowing most changes to be instantly realized in our Go code, minimizing redundancy and the risk of human mistakes.</a:t>
            </a:r>
          </a:p>
          <a:p>
            <a:pPr marL="342900" indent="-342900">
              <a:lnSpc>
                <a:spcPct val="150000"/>
              </a:lnSpc>
              <a:buFont typeface="Arial" panose="020B0604020202020204" pitchFamily="34" charset="0"/>
              <a:buChar char="•"/>
            </a:pPr>
            <a:endParaRPr lang="en-US" sz="1600" dirty="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F857887E-B12B-7643-0415-BD2D08821AE3}"/>
              </a:ext>
            </a:extLst>
          </p:cNvPr>
          <p:cNvPicPr>
            <a:picLocks noChangeAspect="1"/>
          </p:cNvPicPr>
          <p:nvPr/>
        </p:nvPicPr>
        <p:blipFill>
          <a:blip r:embed="rId2"/>
          <a:stretch>
            <a:fillRect/>
          </a:stretch>
        </p:blipFill>
        <p:spPr>
          <a:xfrm>
            <a:off x="0" y="3390900"/>
            <a:ext cx="12192000" cy="3429000"/>
          </a:xfrm>
          <a:prstGeom prst="rect">
            <a:avLst/>
          </a:prstGeom>
        </p:spPr>
      </p:pic>
    </p:spTree>
    <p:extLst>
      <p:ext uri="{BB962C8B-B14F-4D97-AF65-F5344CB8AC3E}">
        <p14:creationId xmlns:p14="http://schemas.microsoft.com/office/powerpoint/2010/main" val="22262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a:latin typeface="Verdana"/>
                <a:ea typeface="Verdana"/>
                <a:cs typeface="Calibri Light"/>
              </a:rPr>
              <a:t>What is Comment Anywhere?</a:t>
            </a:r>
            <a:endParaRPr lang="en-US" sz="4000">
              <a:latin typeface="Verdana"/>
              <a:ea typeface="Verdana"/>
            </a:endParaRPr>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989600"/>
            <a:ext cx="10515600" cy="985035"/>
          </a:xfrm>
        </p:spPr>
        <p:txBody>
          <a:bodyPr vert="horz" lIns="91440" tIns="45720" rIns="91440" bIns="45720" rtlCol="0" anchor="t">
            <a:normAutofit/>
          </a:bodyPr>
          <a:lstStyle/>
          <a:p>
            <a:pPr marL="0" indent="0">
              <a:buNone/>
            </a:pPr>
            <a:r>
              <a:rPr lang="en-US" sz="2000" b="1">
                <a:latin typeface="Verdana"/>
                <a:ea typeface="Verdana"/>
                <a:cs typeface="Calibri" panose="020F0502020204030204"/>
              </a:rPr>
              <a:t>Comment Anywhere </a:t>
            </a:r>
            <a:r>
              <a:rPr lang="en-US" sz="2000">
                <a:latin typeface="Verdana"/>
                <a:ea typeface="Verdana"/>
                <a:cs typeface="Calibri" panose="020F0502020204030204"/>
              </a:rPr>
              <a:t>is a web service that allows users to access a unique comment section for </a:t>
            </a:r>
            <a:r>
              <a:rPr lang="en-US" sz="2000">
                <a:solidFill>
                  <a:srgbClr val="FFD900"/>
                </a:solidFill>
                <a:latin typeface="Verdana"/>
                <a:ea typeface="Verdana"/>
                <a:cs typeface="Calibri" panose="020F0502020204030204"/>
              </a:rPr>
              <a:t>any webpage on the Internet</a:t>
            </a:r>
            <a:r>
              <a:rPr lang="en-US" sz="2000">
                <a:latin typeface="Verdana"/>
                <a:ea typeface="Verdana"/>
                <a:cs typeface="Calibri" panose="020F0502020204030204"/>
              </a:rPr>
              <a:t>.</a:t>
            </a:r>
          </a:p>
        </p:txBody>
      </p:sp>
      <p:sp>
        <p:nvSpPr>
          <p:cNvPr id="5" name="Content Placeholder 2">
            <a:extLst>
              <a:ext uri="{FF2B5EF4-FFF2-40B4-BE49-F238E27FC236}">
                <a16:creationId xmlns:a16="http://schemas.microsoft.com/office/drawing/2014/main" id="{01627261-D28A-16D7-3677-6A8BEB3A37D8}"/>
              </a:ext>
            </a:extLst>
          </p:cNvPr>
          <p:cNvSpPr txBox="1">
            <a:spLocks/>
          </p:cNvSpPr>
          <p:nvPr/>
        </p:nvSpPr>
        <p:spPr>
          <a:xfrm>
            <a:off x="836271" y="3424861"/>
            <a:ext cx="10515600" cy="4834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Verdana"/>
                <a:ea typeface="Verdana"/>
                <a:cs typeface="Calibri" panose="020F0502020204030204"/>
              </a:rPr>
              <a:t>Comment Anywhere </a:t>
            </a:r>
            <a:r>
              <a:rPr lang="en-US" sz="2000">
                <a:latin typeface="Verdana"/>
                <a:ea typeface="Verdana"/>
                <a:cs typeface="Calibri" panose="020F0502020204030204"/>
              </a:rPr>
              <a:t>runs as a browser extension for </a:t>
            </a:r>
            <a:r>
              <a:rPr lang="en-US" sz="2000">
                <a:solidFill>
                  <a:srgbClr val="FFD900"/>
                </a:solidFill>
                <a:latin typeface="Verdana"/>
                <a:ea typeface="Verdana"/>
                <a:cs typeface="Calibri" panose="020F0502020204030204"/>
              </a:rPr>
              <a:t>Mozilla Firefox</a:t>
            </a:r>
            <a:r>
              <a:rPr lang="en-US" sz="2000">
                <a:latin typeface="Verdana"/>
                <a:ea typeface="Verdana"/>
                <a:cs typeface="Calibri" panose="020F0502020204030204"/>
              </a:rPr>
              <a:t>.</a:t>
            </a:r>
          </a:p>
        </p:txBody>
      </p:sp>
      <p:sp>
        <p:nvSpPr>
          <p:cNvPr id="6" name="Content Placeholder 2">
            <a:extLst>
              <a:ext uri="{FF2B5EF4-FFF2-40B4-BE49-F238E27FC236}">
                <a16:creationId xmlns:a16="http://schemas.microsoft.com/office/drawing/2014/main" id="{85C3F3F6-A75B-1243-9015-9AB3DFAD0056}"/>
              </a:ext>
            </a:extLst>
          </p:cNvPr>
          <p:cNvSpPr txBox="1">
            <a:spLocks/>
          </p:cNvSpPr>
          <p:nvPr/>
        </p:nvSpPr>
        <p:spPr>
          <a:xfrm>
            <a:off x="797688" y="4543746"/>
            <a:ext cx="10515600" cy="1206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Verdana"/>
                <a:ea typeface="Verdana"/>
                <a:cs typeface="Calibri"/>
              </a:rPr>
              <a:t>When a user clicks the "Comment Anywhere Guy" icon, a drop-down interface appears that lets them see and post comments for the webpage they are currently viewing.</a:t>
            </a:r>
            <a:endParaRPr lang="en-US" sz="2000" b="1">
              <a:latin typeface="Verdana"/>
              <a:ea typeface="Verdana"/>
              <a:cs typeface="Calibri"/>
            </a:endParaRPr>
          </a:p>
        </p:txBody>
      </p:sp>
    </p:spTree>
    <p:extLst>
      <p:ext uri="{BB962C8B-B14F-4D97-AF65-F5344CB8AC3E}">
        <p14:creationId xmlns:p14="http://schemas.microsoft.com/office/powerpoint/2010/main" val="15468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Code Overview</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4237442"/>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Coded in </a:t>
            </a:r>
            <a:r>
              <a:rPr lang="en-US" sz="1600" i="1" dirty="0">
                <a:latin typeface="Verdana"/>
                <a:ea typeface="Verdana"/>
                <a:cs typeface="Aldhabi"/>
              </a:rPr>
              <a:t>Go,</a:t>
            </a:r>
            <a:r>
              <a:rPr lang="en-US" sz="1600" dirty="0">
                <a:latin typeface="Verdana"/>
                <a:ea typeface="Verdana"/>
                <a:cs typeface="Aldhabi"/>
              </a:rPr>
              <a:t> primarily for its lightweight threads in order to reduce cloud overhead.</a:t>
            </a:r>
          </a:p>
          <a:p>
            <a:pPr marL="342900" indent="-342900">
              <a:lnSpc>
                <a:spcPct val="150000"/>
              </a:lnSpc>
              <a:buFont typeface="Arial" panose="020B0604020202020204" pitchFamily="34" charset="0"/>
              <a:buChar char="•"/>
            </a:pPr>
            <a:r>
              <a:rPr lang="en-US" sz="1600" dirty="0">
                <a:latin typeface="Verdana"/>
                <a:ea typeface="Verdana"/>
                <a:cs typeface="Aldhabi"/>
              </a:rPr>
              <a:t>5 modules; </a:t>
            </a:r>
            <a:r>
              <a:rPr lang="en-US" sz="1600" i="1" dirty="0">
                <a:latin typeface="Verdana"/>
                <a:ea typeface="Verdana"/>
                <a:cs typeface="Aldhabi"/>
              </a:rPr>
              <a:t>server, util, config, communication, </a:t>
            </a:r>
            <a:r>
              <a:rPr lang="en-US" sz="1600" dirty="0">
                <a:latin typeface="Verdana"/>
                <a:ea typeface="Verdana"/>
                <a:cs typeface="Aldhabi"/>
              </a:rPr>
              <a:t>and </a:t>
            </a:r>
            <a:r>
              <a:rPr lang="en-US" sz="1600" i="1" dirty="0">
                <a:latin typeface="Verdana"/>
                <a:ea typeface="Verdana"/>
                <a:cs typeface="Aldhabi"/>
              </a:rPr>
              <a:t>database</a:t>
            </a:r>
            <a:endParaRPr lang="en-US" sz="1600">
              <a:latin typeface="Verdana"/>
              <a:ea typeface="Verdana"/>
              <a:cs typeface="Aldhabi"/>
            </a:endParaRPr>
          </a:p>
          <a:p>
            <a:pPr marL="342900" indent="-342900">
              <a:lnSpc>
                <a:spcPct val="150000"/>
              </a:lnSpc>
              <a:buFont typeface="Arial" panose="020B0604020202020204" pitchFamily="34" charset="0"/>
              <a:buChar char="•"/>
            </a:pPr>
            <a:r>
              <a:rPr lang="en-US" sz="1600" i="1" dirty="0">
                <a:latin typeface="Verdana"/>
                <a:ea typeface="Verdana"/>
                <a:cs typeface="Aldhabi"/>
              </a:rPr>
              <a:t>server</a:t>
            </a:r>
            <a:r>
              <a:rPr lang="en-US" sz="1600" dirty="0">
                <a:latin typeface="Verdana"/>
                <a:ea typeface="Verdana"/>
                <a:cs typeface="Aldhabi"/>
              </a:rPr>
              <a:t> consists of 37 .go files comprising 2,344 lines of non-comment code.</a:t>
            </a:r>
          </a:p>
          <a:p>
            <a:pPr marL="342900" indent="-342900">
              <a:lnSpc>
                <a:spcPct val="150000"/>
              </a:lnSpc>
              <a:buFont typeface="Arial" panose="020B0604020202020204" pitchFamily="34" charset="0"/>
              <a:buChar char="•"/>
            </a:pPr>
            <a:r>
              <a:rPr lang="en-US" sz="1600" i="1" dirty="0">
                <a:latin typeface="Verdana"/>
                <a:ea typeface="Verdana"/>
                <a:cs typeface="Aldhabi"/>
              </a:rPr>
              <a:t>util</a:t>
            </a:r>
            <a:r>
              <a:rPr lang="en-US" sz="1600" dirty="0">
                <a:latin typeface="Verdana"/>
                <a:ea typeface="Verdana"/>
                <a:cs typeface="Aldhabi"/>
              </a:rPr>
              <a:t> consists 3 .go files comprising 137 lines of non-comment code.</a:t>
            </a:r>
          </a:p>
          <a:p>
            <a:pPr marL="342900" indent="-342900">
              <a:lnSpc>
                <a:spcPct val="150000"/>
              </a:lnSpc>
              <a:buFont typeface="Arial" panose="020B0604020202020204" pitchFamily="34" charset="0"/>
              <a:buChar char="•"/>
            </a:pPr>
            <a:r>
              <a:rPr lang="en-US" sz="1600" i="1" dirty="0">
                <a:latin typeface="Verdana"/>
                <a:ea typeface="Verdana"/>
                <a:cs typeface="Aldhabi"/>
              </a:rPr>
              <a:t>config</a:t>
            </a:r>
            <a:r>
              <a:rPr lang="en-US" sz="1600" dirty="0">
                <a:latin typeface="Verdana"/>
                <a:ea typeface="Verdana"/>
                <a:cs typeface="Aldhabi"/>
              </a:rPr>
              <a:t> contains 1 .go files comprising 382 lines of non-comment code.</a:t>
            </a:r>
          </a:p>
          <a:p>
            <a:pPr marL="342900" indent="-342900">
              <a:lnSpc>
                <a:spcPct val="150000"/>
              </a:lnSpc>
              <a:buFont typeface="Arial" panose="020B0604020202020204" pitchFamily="34" charset="0"/>
              <a:buChar char="•"/>
            </a:pPr>
            <a:r>
              <a:rPr lang="en-US" sz="1600" i="1" dirty="0">
                <a:latin typeface="Verdana"/>
                <a:ea typeface="Verdana"/>
                <a:cs typeface="Aldhabi"/>
              </a:rPr>
              <a:t>communication</a:t>
            </a:r>
            <a:r>
              <a:rPr lang="en-US" sz="1600" dirty="0">
                <a:latin typeface="Verdana"/>
                <a:ea typeface="Verdana"/>
                <a:cs typeface="Aldhabi"/>
              </a:rPr>
              <a:t> contains 3 .go files comprising 245 lines of non-comment code.</a:t>
            </a:r>
          </a:p>
          <a:p>
            <a:pPr marL="342900" indent="-342900">
              <a:lnSpc>
                <a:spcPct val="150000"/>
              </a:lnSpc>
              <a:buFont typeface="Arial" panose="020B0604020202020204" pitchFamily="34" charset="0"/>
              <a:buChar char="•"/>
            </a:pPr>
            <a:r>
              <a:rPr lang="en-US" sz="1600" i="1" dirty="0">
                <a:latin typeface="Verdana"/>
                <a:ea typeface="Verdana"/>
                <a:cs typeface="Aldhabi"/>
              </a:rPr>
              <a:t>database </a:t>
            </a:r>
            <a:r>
              <a:rPr lang="en-US" sz="1600" dirty="0">
                <a:latin typeface="Verdana"/>
                <a:ea typeface="Verdana"/>
                <a:cs typeface="Aldhabi"/>
              </a:rPr>
              <a:t>contains 14 non-generated and 19 generated source code files comprising 2,600 lines of non-comment code.</a:t>
            </a:r>
          </a:p>
          <a:p>
            <a:pPr marL="342900" indent="-342900">
              <a:lnSpc>
                <a:spcPct val="150000"/>
              </a:lnSpc>
              <a:buFont typeface="Arial" panose="020B0604020202020204" pitchFamily="34" charset="0"/>
              <a:buChar char="•"/>
            </a:pPr>
            <a:r>
              <a:rPr lang="en-US" sz="1600" dirty="0">
                <a:latin typeface="Verdana"/>
                <a:ea typeface="Verdana"/>
                <a:cs typeface="Aldhabi"/>
              </a:rPr>
              <a:t>There are also 98 lines of </a:t>
            </a:r>
            <a:r>
              <a:rPr lang="en-US" sz="1600" dirty="0" err="1">
                <a:latin typeface="Verdana"/>
                <a:ea typeface="Verdana"/>
                <a:cs typeface="Aldhabi"/>
              </a:rPr>
              <a:t>Makefile</a:t>
            </a:r>
            <a:r>
              <a:rPr lang="en-US" sz="1600" dirty="0">
                <a:latin typeface="Verdana"/>
                <a:ea typeface="Verdana"/>
                <a:cs typeface="Aldhabi"/>
              </a:rPr>
              <a:t> and 11 lines of YAML.</a:t>
            </a:r>
          </a:p>
          <a:p>
            <a:pPr marL="342900" indent="-342900">
              <a:lnSpc>
                <a:spcPct val="150000"/>
              </a:lnSpc>
              <a:buFont typeface="Arial" panose="020B0604020202020204" pitchFamily="34" charset="0"/>
              <a:buChar char="•"/>
            </a:pPr>
            <a:r>
              <a:rPr lang="en-US" sz="1600" dirty="0">
                <a:latin typeface="Verdana"/>
                <a:ea typeface="Verdana"/>
                <a:cs typeface="Aldhabi"/>
              </a:rPr>
              <a:t>In total, the HTTP Server requires 5,806 lines of code. </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3081596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Overview</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3735895"/>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The module </a:t>
            </a:r>
            <a:r>
              <a:rPr lang="en-US" sz="1600" i="1" dirty="0">
                <a:latin typeface="Verdana"/>
                <a:ea typeface="Verdana"/>
                <a:cs typeface="Aldhabi"/>
              </a:rPr>
              <a:t>server</a:t>
            </a:r>
            <a:r>
              <a:rPr lang="en-US" sz="1600" dirty="0">
                <a:latin typeface="Verdana"/>
                <a:ea typeface="Verdana"/>
                <a:cs typeface="Aldhabi"/>
              </a:rPr>
              <a:t> provides the top-level Server object, which provides methods for handling HTTP Request at each endpoint.</a:t>
            </a:r>
          </a:p>
          <a:p>
            <a:pPr marL="342900" indent="-342900">
              <a:lnSpc>
                <a:spcPct val="150000"/>
              </a:lnSpc>
              <a:buFont typeface="Arial" panose="020B0604020202020204" pitchFamily="34" charset="0"/>
              <a:buChar char="•"/>
            </a:pPr>
            <a:r>
              <a:rPr lang="en-US" sz="1600" dirty="0">
                <a:latin typeface="Verdana"/>
                <a:ea typeface="Verdana"/>
                <a:cs typeface="Aldhabi"/>
              </a:rPr>
              <a:t>The module </a:t>
            </a:r>
            <a:r>
              <a:rPr lang="en-US" sz="1600" i="1" dirty="0">
                <a:latin typeface="Verdana"/>
                <a:ea typeface="Verdana"/>
                <a:cs typeface="Aldhabi"/>
              </a:rPr>
              <a:t>communication </a:t>
            </a:r>
            <a:r>
              <a:rPr lang="en-US" sz="1600" dirty="0">
                <a:latin typeface="Verdana"/>
                <a:ea typeface="Verdana"/>
                <a:cs typeface="Aldhabi"/>
              </a:rPr>
              <a:t>provides types for parsing the JSON data sent from the Front-End and types for building JSON data to respond with.</a:t>
            </a:r>
          </a:p>
          <a:p>
            <a:pPr marL="342900" indent="-342900">
              <a:lnSpc>
                <a:spcPct val="150000"/>
              </a:lnSpc>
              <a:buFont typeface="Arial" panose="020B0604020202020204" pitchFamily="34" charset="0"/>
              <a:buChar char="•"/>
            </a:pPr>
            <a:r>
              <a:rPr lang="en-US" sz="1600" dirty="0">
                <a:latin typeface="Verdana"/>
                <a:ea typeface="Verdana"/>
                <a:cs typeface="Aldhabi"/>
              </a:rPr>
              <a:t>The module </a:t>
            </a:r>
            <a:r>
              <a:rPr lang="en-US" sz="1600" i="1" dirty="0">
                <a:latin typeface="Verdana"/>
                <a:ea typeface="Verdana"/>
                <a:cs typeface="Aldhabi"/>
              </a:rPr>
              <a:t>database</a:t>
            </a:r>
            <a:r>
              <a:rPr lang="en-US" sz="1600" dirty="0">
                <a:latin typeface="Verdana"/>
                <a:ea typeface="Verdana"/>
                <a:cs typeface="Aldhabi"/>
              </a:rPr>
              <a:t> provides the Store object, whose methods wrap the functions generated by </a:t>
            </a:r>
            <a:r>
              <a:rPr lang="en-US" sz="1600" dirty="0" err="1">
                <a:latin typeface="Verdana"/>
                <a:ea typeface="Verdana"/>
                <a:cs typeface="Aldhabi"/>
              </a:rPr>
              <a:t>sqlc</a:t>
            </a:r>
            <a:r>
              <a:rPr lang="en-US" sz="1600" dirty="0">
                <a:latin typeface="Verdana"/>
                <a:ea typeface="Verdana"/>
                <a:cs typeface="Aldhabi"/>
              </a:rPr>
              <a:t>. Generally, Store executes database queries and converts the results to </a:t>
            </a:r>
            <a:r>
              <a:rPr lang="en-US" sz="1600" i="1" dirty="0">
                <a:latin typeface="Verdana"/>
                <a:ea typeface="Verdana"/>
                <a:cs typeface="Aldhabi"/>
              </a:rPr>
              <a:t>communication</a:t>
            </a:r>
            <a:r>
              <a:rPr lang="en-US" sz="1600" dirty="0">
                <a:latin typeface="Verdana"/>
                <a:ea typeface="Verdana"/>
                <a:cs typeface="Aldhabi"/>
              </a:rPr>
              <a:t> types.</a:t>
            </a:r>
          </a:p>
          <a:p>
            <a:pPr marL="342900" indent="-342900">
              <a:lnSpc>
                <a:spcPct val="150000"/>
              </a:lnSpc>
              <a:buFont typeface="Arial" panose="020B0604020202020204" pitchFamily="34" charset="0"/>
              <a:buChar char="•"/>
            </a:pPr>
            <a:r>
              <a:rPr lang="en-US" sz="1600" dirty="0">
                <a:latin typeface="Verdana"/>
                <a:ea typeface="Verdana"/>
                <a:cs typeface="Aldhabi"/>
              </a:rPr>
              <a:t>The module </a:t>
            </a:r>
            <a:r>
              <a:rPr lang="en-US" sz="1600" i="1" dirty="0">
                <a:latin typeface="Verdana"/>
                <a:ea typeface="Verdana"/>
                <a:cs typeface="Aldhabi"/>
              </a:rPr>
              <a:t>config</a:t>
            </a:r>
            <a:r>
              <a:rPr lang="en-US" sz="1600" dirty="0">
                <a:latin typeface="Verdana"/>
                <a:ea typeface="Verdana"/>
                <a:cs typeface="Aldhabi"/>
              </a:rPr>
              <a:t> validates and loads the .</a:t>
            </a:r>
            <a:r>
              <a:rPr lang="en-US" sz="1600" i="1" dirty="0">
                <a:latin typeface="Verdana"/>
                <a:ea typeface="Verdana"/>
                <a:cs typeface="Aldhabi"/>
              </a:rPr>
              <a:t>env</a:t>
            </a:r>
            <a:r>
              <a:rPr lang="en-US" sz="1600" dirty="0">
                <a:latin typeface="Verdana"/>
                <a:ea typeface="Verdana"/>
                <a:cs typeface="Aldhabi"/>
              </a:rPr>
              <a:t> file.</a:t>
            </a:r>
          </a:p>
          <a:p>
            <a:pPr marL="342900" indent="-342900">
              <a:lnSpc>
                <a:spcPct val="150000"/>
              </a:lnSpc>
              <a:buFont typeface="Arial" panose="020B0604020202020204" pitchFamily="34" charset="0"/>
              <a:buChar char="•"/>
            </a:pPr>
            <a:r>
              <a:rPr lang="en-US" sz="1600" dirty="0">
                <a:latin typeface="Verdana"/>
                <a:ea typeface="Verdana"/>
                <a:cs typeface="Aldhabi"/>
              </a:rPr>
              <a:t>The module </a:t>
            </a:r>
            <a:r>
              <a:rPr lang="en-US" sz="1600" i="1" dirty="0">
                <a:latin typeface="Verdana"/>
                <a:ea typeface="Verdana"/>
                <a:cs typeface="Aldhabi"/>
              </a:rPr>
              <a:t>util</a:t>
            </a:r>
            <a:r>
              <a:rPr lang="en-US" sz="1600" dirty="0">
                <a:latin typeface="Verdana"/>
                <a:ea typeface="Verdana"/>
                <a:cs typeface="Aldhabi"/>
              </a:rPr>
              <a:t> provides pure functions for utility purposes, that perform, for example, regular expression input validation and password encryption.</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385544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Diagram</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781240"/>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br>
              <a:rPr lang="en-US" sz="1600" dirty="0">
                <a:latin typeface="Amasis MT Pro Light" panose="020B0604020202020204" pitchFamily="18" charset="0"/>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B8980218-778F-D24A-0BE9-8C80C31913C4}"/>
              </a:ext>
            </a:extLst>
          </p:cNvPr>
          <p:cNvPicPr>
            <a:picLocks noChangeAspect="1"/>
          </p:cNvPicPr>
          <p:nvPr/>
        </p:nvPicPr>
        <p:blipFill>
          <a:blip r:embed="rId2"/>
          <a:stretch>
            <a:fillRect/>
          </a:stretch>
        </p:blipFill>
        <p:spPr>
          <a:xfrm>
            <a:off x="0" y="1283757"/>
            <a:ext cx="12192000" cy="5611285"/>
          </a:xfrm>
          <a:prstGeom prst="rect">
            <a:avLst/>
          </a:prstGeom>
        </p:spPr>
      </p:pic>
    </p:spTree>
    <p:extLst>
      <p:ext uri="{BB962C8B-B14F-4D97-AF65-F5344CB8AC3E}">
        <p14:creationId xmlns:p14="http://schemas.microsoft.com/office/powerpoint/2010/main" val="241398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Overview</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3366563"/>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I will describe these modules starting with the simplest and moving to the more complex.</a:t>
            </a:r>
          </a:p>
          <a:p>
            <a:pPr marL="342900" indent="-342900">
              <a:lnSpc>
                <a:spcPct val="150000"/>
              </a:lnSpc>
              <a:buFont typeface="Arial" panose="020B0604020202020204" pitchFamily="34" charset="0"/>
              <a:buChar char="•"/>
            </a:pPr>
            <a:r>
              <a:rPr lang="en-US" sz="1600" dirty="0">
                <a:latin typeface="Verdana"/>
                <a:ea typeface="Verdana"/>
                <a:cs typeface="Aldhabi"/>
              </a:rPr>
              <a:t>They will be addressed in this order:</a:t>
            </a:r>
          </a:p>
          <a:p>
            <a:pPr>
              <a:lnSpc>
                <a:spcPct val="150000"/>
              </a:lnSpc>
            </a:pPr>
            <a:endParaRPr lang="en-US" sz="1600" dirty="0">
              <a:latin typeface="Verdana"/>
              <a:ea typeface="Verdana"/>
              <a:cs typeface="Aldhabi" panose="01000000000000000000" pitchFamily="2" charset="-78"/>
            </a:endParaRPr>
          </a:p>
          <a:p>
            <a:pPr marL="457200" indent="-457200">
              <a:lnSpc>
                <a:spcPct val="150000"/>
              </a:lnSpc>
              <a:buFont typeface="+mj-lt"/>
              <a:buAutoNum type="arabicPeriod"/>
            </a:pPr>
            <a:r>
              <a:rPr lang="en-US" sz="1600" i="1" dirty="0">
                <a:latin typeface="Verdana"/>
                <a:ea typeface="Verdana"/>
                <a:cs typeface="Aldhabi"/>
              </a:rPr>
              <a:t>config</a:t>
            </a:r>
          </a:p>
          <a:p>
            <a:pPr marL="457200" indent="-457200">
              <a:lnSpc>
                <a:spcPct val="150000"/>
              </a:lnSpc>
              <a:buFont typeface="+mj-lt"/>
              <a:buAutoNum type="arabicPeriod"/>
            </a:pPr>
            <a:r>
              <a:rPr lang="en-US" sz="1600" i="1" dirty="0">
                <a:latin typeface="Verdana"/>
                <a:ea typeface="Verdana"/>
                <a:cs typeface="Aldhabi"/>
              </a:rPr>
              <a:t>communication</a:t>
            </a:r>
          </a:p>
          <a:p>
            <a:pPr marL="457200" indent="-457200">
              <a:lnSpc>
                <a:spcPct val="150000"/>
              </a:lnSpc>
              <a:buFont typeface="+mj-lt"/>
              <a:buAutoNum type="arabicPeriod"/>
            </a:pPr>
            <a:r>
              <a:rPr lang="en-US" sz="1600" i="1" dirty="0">
                <a:latin typeface="Verdana"/>
                <a:ea typeface="Verdana"/>
                <a:cs typeface="Aldhabi"/>
              </a:rPr>
              <a:t>util</a:t>
            </a:r>
          </a:p>
          <a:p>
            <a:pPr marL="457200" indent="-457200">
              <a:lnSpc>
                <a:spcPct val="150000"/>
              </a:lnSpc>
              <a:buFont typeface="+mj-lt"/>
              <a:buAutoNum type="arabicPeriod"/>
            </a:pPr>
            <a:r>
              <a:rPr lang="en-US" sz="1600" i="1" dirty="0">
                <a:latin typeface="Verdana"/>
                <a:ea typeface="Verdana"/>
                <a:cs typeface="Aldhabi"/>
              </a:rPr>
              <a:t>database</a:t>
            </a:r>
          </a:p>
          <a:p>
            <a:pPr marL="457200" indent="-457200">
              <a:lnSpc>
                <a:spcPct val="150000"/>
              </a:lnSpc>
              <a:buFont typeface="+mj-lt"/>
              <a:buAutoNum type="arabicPeriod"/>
            </a:pPr>
            <a:r>
              <a:rPr lang="en-US" sz="1600" i="1" dirty="0">
                <a:latin typeface="Verdana"/>
                <a:ea typeface="Verdana"/>
                <a:cs typeface="Aldhabi"/>
              </a:rPr>
              <a:t>server</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2947048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Diagram</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781240"/>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br>
              <a:rPr lang="en-US" sz="1600" dirty="0">
                <a:latin typeface="Amasis MT Pro Light" panose="020B0604020202020204" pitchFamily="18" charset="0"/>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B8980218-778F-D24A-0BE9-8C80C31913C4}"/>
              </a:ext>
            </a:extLst>
          </p:cNvPr>
          <p:cNvPicPr>
            <a:picLocks noChangeAspect="1"/>
          </p:cNvPicPr>
          <p:nvPr/>
        </p:nvPicPr>
        <p:blipFill>
          <a:blip r:embed="rId2"/>
          <a:stretch>
            <a:fillRect/>
          </a:stretch>
        </p:blipFill>
        <p:spPr>
          <a:xfrm>
            <a:off x="0" y="1283757"/>
            <a:ext cx="12192000" cy="5611285"/>
          </a:xfrm>
          <a:prstGeom prst="rect">
            <a:avLst/>
          </a:prstGeom>
        </p:spPr>
      </p:pic>
      <p:sp>
        <p:nvSpPr>
          <p:cNvPr id="2" name="Oval 1">
            <a:extLst>
              <a:ext uri="{FF2B5EF4-FFF2-40B4-BE49-F238E27FC236}">
                <a16:creationId xmlns:a16="http://schemas.microsoft.com/office/drawing/2014/main" id="{7B6E22DD-5F65-F08B-3038-243A4D0D6F6F}"/>
              </a:ext>
            </a:extLst>
          </p:cNvPr>
          <p:cNvSpPr/>
          <p:nvPr/>
        </p:nvSpPr>
        <p:spPr>
          <a:xfrm>
            <a:off x="7569200" y="4724400"/>
            <a:ext cx="4622800" cy="2170642"/>
          </a:xfrm>
          <a:prstGeom prst="ellipse">
            <a:avLst/>
          </a:prstGeom>
          <a:solidFill>
            <a:srgbClr val="FFC000">
              <a:alpha val="18039"/>
            </a:srgbClr>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sz="1400" dirty="0">
              <a:latin typeface="Verdana"/>
              <a:ea typeface="Verdana"/>
            </a:endParaRPr>
          </a:p>
        </p:txBody>
      </p:sp>
    </p:spTree>
    <p:extLst>
      <p:ext uri="{BB962C8B-B14F-4D97-AF65-F5344CB8AC3E}">
        <p14:creationId xmlns:p14="http://schemas.microsoft.com/office/powerpoint/2010/main" val="638919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1323439"/>
          </a:xfrm>
          <a:prstGeom prst="rect">
            <a:avLst/>
          </a:prstGeom>
          <a:noFill/>
        </p:spPr>
        <p:txBody>
          <a:bodyPr wrap="square" lIns="91440" tIns="45720" rIns="91440" bIns="45720" rtlCol="0" anchor="t">
            <a:spAutoFit/>
          </a:bodyPr>
          <a:lstStyle/>
          <a:p>
            <a:pPr algn="ctr"/>
            <a:r>
              <a:rPr lang="en-US" sz="4000" dirty="0">
                <a:latin typeface="Verdana"/>
                <a:ea typeface="Verdana"/>
                <a:cs typeface="Aldhabi"/>
              </a:rPr>
              <a:t>HTTP Server : Module </a:t>
            </a:r>
            <a:r>
              <a:rPr lang="en-US" sz="4000" i="1" dirty="0">
                <a:latin typeface="Verdana"/>
                <a:ea typeface="Verdana"/>
                <a:cs typeface="Aldhabi"/>
              </a:rPr>
              <a:t>config</a:t>
            </a:r>
          </a:p>
          <a:p>
            <a:pPr algn="ctr"/>
            <a:endParaRPr lang="en-US" sz="4000" dirty="0">
              <a:latin typeface="Verdana"/>
              <a:ea typeface="Verdana"/>
              <a:cs typeface="Aldhabi" panose="01000000000000000000" pitchFamily="2" charset="-78"/>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3775777"/>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dirty="0">
                <a:latin typeface="Verdana"/>
                <a:ea typeface="Verdana"/>
                <a:cs typeface="Aldhabi"/>
              </a:rPr>
              <a:t>The module </a:t>
            </a:r>
            <a:r>
              <a:rPr lang="en-US" i="1" dirty="0">
                <a:latin typeface="Verdana"/>
                <a:ea typeface="Verdana"/>
                <a:cs typeface="Aldhabi"/>
              </a:rPr>
              <a:t>config </a:t>
            </a:r>
            <a:r>
              <a:rPr lang="en-US" dirty="0">
                <a:latin typeface="Verdana"/>
                <a:ea typeface="Verdana"/>
                <a:cs typeface="Aldhabi"/>
              </a:rPr>
              <a:t>is a simple module. It simply looks for the </a:t>
            </a:r>
            <a:r>
              <a:rPr lang="en-US" i="1" dirty="0">
                <a:latin typeface="Verdana"/>
                <a:ea typeface="Verdana"/>
                <a:cs typeface="Aldhabi"/>
              </a:rPr>
              <a:t>.env</a:t>
            </a:r>
            <a:r>
              <a:rPr lang="en-US" dirty="0">
                <a:latin typeface="Verdana"/>
                <a:ea typeface="Verdana"/>
                <a:cs typeface="Aldhabi"/>
              </a:rPr>
              <a:t> file and uses it to load environment variables, then confirms that all the necessary environment variables are loaded. If some required ones are missing, it prints the appropriate error message and fatally crashes the HTTP Server.</a:t>
            </a:r>
          </a:p>
          <a:p>
            <a:pPr marL="342900" indent="-342900">
              <a:lnSpc>
                <a:spcPct val="150000"/>
              </a:lnSpc>
              <a:buFont typeface="Arial" panose="020B0604020202020204" pitchFamily="34" charset="0"/>
              <a:buChar char="•"/>
            </a:pPr>
            <a:r>
              <a:rPr lang="en-US" dirty="0">
                <a:latin typeface="Verdana"/>
                <a:ea typeface="Verdana"/>
                <a:cs typeface="Aldhabi"/>
              </a:rPr>
              <a:t>The Config object is available to all other modules as a global singleton.</a:t>
            </a:r>
          </a:p>
          <a:p>
            <a:pPr marL="342900" indent="-342900">
              <a:lnSpc>
                <a:spcPct val="150000"/>
              </a:lnSpc>
              <a:buFont typeface="Arial" panose="020B0604020202020204" pitchFamily="34" charset="0"/>
              <a:buChar char="•"/>
            </a:pPr>
            <a:r>
              <a:rPr lang="en-US" i="1" dirty="0" err="1">
                <a:latin typeface="Verdana"/>
                <a:ea typeface="Verdana"/>
                <a:cs typeface="Aldhabi"/>
              </a:rPr>
              <a:t>Config.Load</a:t>
            </a:r>
            <a:r>
              <a:rPr lang="en-US" dirty="0">
                <a:latin typeface="Verdana"/>
                <a:ea typeface="Verdana"/>
                <a:cs typeface="Aldhabi"/>
              </a:rPr>
              <a:t> is called in main immediately after command line arguments have been parsed to validate the environment variables.</a:t>
            </a:r>
          </a:p>
          <a:p>
            <a:pPr marL="342900" indent="-342900">
              <a:lnSpc>
                <a:spcPct val="150000"/>
              </a:lnSpc>
              <a:buFont typeface="Arial" panose="020B0604020202020204" pitchFamily="34" charset="0"/>
              <a:buChar char="•"/>
            </a:pPr>
            <a:r>
              <a:rPr lang="en-US" dirty="0">
                <a:latin typeface="Verdana"/>
                <a:ea typeface="Verdana"/>
                <a:cs typeface="Aldhabi"/>
              </a:rPr>
              <a:t>The server cannot run if required, non-defaulting environment variables are not available. </a:t>
            </a:r>
            <a:endParaRPr lang="en-US" dirty="0">
              <a:latin typeface="Verdana"/>
              <a:ea typeface="Verdana"/>
              <a:cs typeface="Aldhabi" panose="01000000000000000000" pitchFamily="2" charset="-78"/>
            </a:endParaRPr>
          </a:p>
        </p:txBody>
      </p:sp>
    </p:spTree>
    <p:extLst>
      <p:ext uri="{BB962C8B-B14F-4D97-AF65-F5344CB8AC3E}">
        <p14:creationId xmlns:p14="http://schemas.microsoft.com/office/powerpoint/2010/main" val="3696944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1200329"/>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config</a:t>
            </a:r>
          </a:p>
          <a:p>
            <a:pPr algn="ctr"/>
            <a:endParaRPr lang="en-US" sz="3600" dirty="0">
              <a:latin typeface="Verdana"/>
              <a:ea typeface="Verdana"/>
              <a:cs typeface="Aldhabi" panose="01000000000000000000" pitchFamily="2" charset="-78"/>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2667782"/>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The code below is an interesting case. It demonstrates how config requires the environment “DB_CONTAINER_NAME” be present but only if “</a:t>
            </a:r>
            <a:r>
              <a:rPr lang="en-US" sz="1600" dirty="0" err="1">
                <a:latin typeface="Verdana"/>
                <a:ea typeface="Verdana"/>
                <a:cs typeface="Aldhabi"/>
              </a:rPr>
              <a:t>DockerMode</a:t>
            </a:r>
            <a:r>
              <a:rPr lang="en-US" sz="1600" dirty="0">
                <a:latin typeface="Verdana"/>
                <a:ea typeface="Verdana"/>
                <a:cs typeface="Aldhabi"/>
              </a:rPr>
              <a:t>” is true.</a:t>
            </a:r>
          </a:p>
          <a:p>
            <a:pPr marL="342900" indent="-342900">
              <a:lnSpc>
                <a:spcPct val="150000"/>
              </a:lnSpc>
              <a:buFont typeface="Arial" panose="020B0604020202020204" pitchFamily="34" charset="0"/>
              <a:buChar char="•"/>
            </a:pPr>
            <a:r>
              <a:rPr lang="en-US" sz="1600" dirty="0" err="1">
                <a:latin typeface="Verdana"/>
                <a:ea typeface="Verdana"/>
                <a:cs typeface="Aldhabi"/>
              </a:rPr>
              <a:t>DockerMode</a:t>
            </a:r>
            <a:r>
              <a:rPr lang="en-US" sz="1600" dirty="0">
                <a:latin typeface="Verdana"/>
                <a:ea typeface="Verdana"/>
                <a:cs typeface="Aldhabi"/>
              </a:rPr>
              <a:t> is set when the executable is run with the flag –docker=true.</a:t>
            </a:r>
          </a:p>
          <a:p>
            <a:pPr marL="342900" indent="-342900">
              <a:lnSpc>
                <a:spcPct val="150000"/>
              </a:lnSpc>
              <a:buFont typeface="Arial" panose="020B0604020202020204" pitchFamily="34" charset="0"/>
              <a:buChar char="•"/>
            </a:pPr>
            <a:r>
              <a:rPr lang="en-US" sz="1600" dirty="0">
                <a:latin typeface="Verdana"/>
                <a:ea typeface="Verdana"/>
                <a:cs typeface="Aldhabi"/>
              </a:rPr>
              <a:t>This is necessary because Config can produce a database connection string from its environment variables, and this string looks different if the HTTP Server process is running inside a docker container and connecting to the database over a docker network.</a:t>
            </a:r>
          </a:p>
          <a:p>
            <a:pPr marL="342900" indent="-342900">
              <a:lnSpc>
                <a:spcPct val="150000"/>
              </a:lnSpc>
              <a:buFont typeface="Arial" panose="020B0604020202020204" pitchFamily="34" charset="0"/>
              <a:buChar char="•"/>
            </a:pPr>
            <a:endParaRPr lang="en-US" sz="1600" dirty="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2CA1A04E-461E-094D-5000-58610CFD8F81}"/>
              </a:ext>
            </a:extLst>
          </p:cNvPr>
          <p:cNvPicPr>
            <a:picLocks noChangeAspect="1"/>
          </p:cNvPicPr>
          <p:nvPr/>
        </p:nvPicPr>
        <p:blipFill>
          <a:blip r:embed="rId2"/>
          <a:stretch>
            <a:fillRect/>
          </a:stretch>
        </p:blipFill>
        <p:spPr>
          <a:xfrm>
            <a:off x="596348" y="4477903"/>
            <a:ext cx="6816249" cy="2142586"/>
          </a:xfrm>
          <a:prstGeom prst="rect">
            <a:avLst/>
          </a:prstGeom>
        </p:spPr>
      </p:pic>
    </p:spTree>
    <p:extLst>
      <p:ext uri="{BB962C8B-B14F-4D97-AF65-F5344CB8AC3E}">
        <p14:creationId xmlns:p14="http://schemas.microsoft.com/office/powerpoint/2010/main" val="137115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Diagram</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781240"/>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br>
              <a:rPr lang="en-US" sz="1600" dirty="0">
                <a:latin typeface="Amasis MT Pro Light" panose="020B0604020202020204" pitchFamily="18" charset="0"/>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B8980218-778F-D24A-0BE9-8C80C31913C4}"/>
              </a:ext>
            </a:extLst>
          </p:cNvPr>
          <p:cNvPicPr>
            <a:picLocks noChangeAspect="1"/>
          </p:cNvPicPr>
          <p:nvPr/>
        </p:nvPicPr>
        <p:blipFill>
          <a:blip r:embed="rId2"/>
          <a:stretch>
            <a:fillRect/>
          </a:stretch>
        </p:blipFill>
        <p:spPr>
          <a:xfrm>
            <a:off x="0" y="1283757"/>
            <a:ext cx="12192000" cy="5611285"/>
          </a:xfrm>
          <a:prstGeom prst="rect">
            <a:avLst/>
          </a:prstGeom>
        </p:spPr>
      </p:pic>
      <p:sp>
        <p:nvSpPr>
          <p:cNvPr id="2" name="Oval 1">
            <a:extLst>
              <a:ext uri="{FF2B5EF4-FFF2-40B4-BE49-F238E27FC236}">
                <a16:creationId xmlns:a16="http://schemas.microsoft.com/office/drawing/2014/main" id="{7B6E22DD-5F65-F08B-3038-243A4D0D6F6F}"/>
              </a:ext>
            </a:extLst>
          </p:cNvPr>
          <p:cNvSpPr/>
          <p:nvPr/>
        </p:nvSpPr>
        <p:spPr>
          <a:xfrm>
            <a:off x="9118600" y="901700"/>
            <a:ext cx="2477052" cy="1346199"/>
          </a:xfrm>
          <a:prstGeom prst="ellipse">
            <a:avLst/>
          </a:prstGeom>
          <a:solidFill>
            <a:srgbClr val="FFC000">
              <a:alpha val="18039"/>
            </a:srgbClr>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sz="1400" dirty="0">
              <a:latin typeface="Verdana"/>
              <a:ea typeface="Verdana"/>
            </a:endParaRPr>
          </a:p>
        </p:txBody>
      </p:sp>
    </p:spTree>
    <p:extLst>
      <p:ext uri="{BB962C8B-B14F-4D97-AF65-F5344CB8AC3E}">
        <p14:creationId xmlns:p14="http://schemas.microsoft.com/office/powerpoint/2010/main" val="3142763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1323439"/>
          </a:xfrm>
          <a:prstGeom prst="rect">
            <a:avLst/>
          </a:prstGeom>
          <a:noFill/>
        </p:spPr>
        <p:txBody>
          <a:bodyPr wrap="square" lIns="91440" tIns="45720" rIns="91440" bIns="45720" rtlCol="0" anchor="t">
            <a:spAutoFit/>
          </a:bodyPr>
          <a:lstStyle/>
          <a:p>
            <a:pPr algn="ctr"/>
            <a:r>
              <a:rPr lang="en-US" sz="4000" dirty="0">
                <a:latin typeface="Verdana"/>
                <a:ea typeface="Verdana"/>
                <a:cs typeface="Aldhabi"/>
              </a:rPr>
              <a:t>HTTP Server : Module </a:t>
            </a:r>
            <a:r>
              <a:rPr lang="en-US" sz="4000" i="1" dirty="0">
                <a:latin typeface="Verdana"/>
                <a:ea typeface="Verdana"/>
                <a:cs typeface="Aldhabi"/>
              </a:rPr>
              <a:t>communication</a:t>
            </a:r>
          </a:p>
          <a:p>
            <a:pPr algn="ctr"/>
            <a:endParaRPr lang="en-US" sz="4000" dirty="0">
              <a:latin typeface="Verdana"/>
              <a:ea typeface="Verdana"/>
              <a:cs typeface="Aldhabi" panose="01000000000000000000" pitchFamily="2" charset="-78"/>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2529282"/>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dirty="0">
                <a:latin typeface="Verdana"/>
                <a:ea typeface="Verdana"/>
                <a:cs typeface="Aldhabi"/>
              </a:rPr>
              <a:t>The module </a:t>
            </a:r>
            <a:r>
              <a:rPr lang="en-US" i="1" dirty="0">
                <a:latin typeface="Verdana"/>
                <a:ea typeface="Verdana"/>
                <a:cs typeface="Aldhabi"/>
              </a:rPr>
              <a:t>communication</a:t>
            </a:r>
            <a:r>
              <a:rPr lang="en-US" dirty="0">
                <a:latin typeface="Verdana"/>
                <a:ea typeface="Verdana"/>
                <a:cs typeface="Aldhabi"/>
              </a:rPr>
              <a:t> provides the types expected by both the HTTP server and front-end client.</a:t>
            </a:r>
          </a:p>
          <a:p>
            <a:pPr marL="342900" indent="-342900">
              <a:lnSpc>
                <a:spcPct val="150000"/>
              </a:lnSpc>
              <a:buFont typeface="Arial" panose="020B0604020202020204" pitchFamily="34" charset="0"/>
              <a:buChar char="•"/>
            </a:pPr>
            <a:r>
              <a:rPr lang="en-US" dirty="0">
                <a:latin typeface="Verdana"/>
                <a:ea typeface="Verdana"/>
                <a:cs typeface="Aldhabi"/>
              </a:rPr>
              <a:t>For example, the “/register” endpoint expects the body of the HTTP Request to contain a JSON string that can be parsed into a client-to-server communication entity structured as follows:</a:t>
            </a:r>
            <a:br>
              <a:rPr lang="en-US" dirty="0">
                <a:latin typeface="Verdana"/>
                <a:cs typeface="Aldhabi" panose="01000000000000000000" pitchFamily="2" charset="-78"/>
              </a:rPr>
            </a:br>
            <a:endParaRPr lang="en-US">
              <a:latin typeface="Verdana"/>
              <a:ea typeface="Verdana"/>
              <a:cs typeface="Aldhabi" panose="01000000000000000000" pitchFamily="2" charset="-78"/>
            </a:endParaRPr>
          </a:p>
        </p:txBody>
      </p:sp>
      <p:sp>
        <p:nvSpPr>
          <p:cNvPr id="2" name="TextBox 1">
            <a:extLst>
              <a:ext uri="{FF2B5EF4-FFF2-40B4-BE49-F238E27FC236}">
                <a16:creationId xmlns:a16="http://schemas.microsoft.com/office/drawing/2014/main" id="{FAC16684-65CA-FE6A-2CE1-4DF2EA740206}"/>
              </a:ext>
            </a:extLst>
          </p:cNvPr>
          <p:cNvSpPr txBox="1"/>
          <p:nvPr/>
        </p:nvSpPr>
        <p:spPr>
          <a:xfrm>
            <a:off x="867645" y="3622481"/>
            <a:ext cx="7452681" cy="2554545"/>
          </a:xfrm>
          <a:prstGeom prst="rect">
            <a:avLst/>
          </a:prstGeom>
          <a:noFill/>
        </p:spPr>
        <p:txBody>
          <a:bodyPr wrap="none" lIns="91440" tIns="45720" rIns="91440" bIns="45720" rtlCol="0" anchor="t">
            <a:spAutoFit/>
          </a:bodyPr>
          <a:lstStyle/>
          <a:p>
            <a:r>
              <a:rPr lang="en-US" sz="1600" b="0" dirty="0">
                <a:solidFill>
                  <a:srgbClr val="7CA668"/>
                </a:solidFill>
                <a:effectLst/>
                <a:latin typeface="Verdana"/>
                <a:ea typeface="Verdana"/>
              </a:rPr>
              <a:t>// Register is dispatched to the server when the client clicks “Submit” </a:t>
            </a:r>
            <a:br>
              <a:rPr lang="en-US" sz="1600" b="0" dirty="0">
                <a:effectLst/>
                <a:latin typeface="Verdana"/>
              </a:rPr>
            </a:br>
            <a:r>
              <a:rPr lang="en-US" sz="1600" b="0" dirty="0">
                <a:solidFill>
                  <a:srgbClr val="7CA668"/>
                </a:solidFill>
                <a:effectLst/>
                <a:latin typeface="Verdana"/>
                <a:ea typeface="Verdana"/>
              </a:rPr>
              <a:t>on the register form.</a:t>
            </a:r>
            <a:endParaRPr lang="en-US" sz="1600" b="0">
              <a:solidFill>
                <a:srgbClr val="FFFFFF"/>
              </a:solidFill>
              <a:effectLst/>
              <a:latin typeface="Verdana"/>
              <a:ea typeface="Verdana"/>
            </a:endParaRPr>
          </a:p>
          <a:p>
            <a:r>
              <a:rPr lang="en-US" sz="1600" b="0" dirty="0">
                <a:solidFill>
                  <a:srgbClr val="569CD6"/>
                </a:solidFill>
                <a:effectLst/>
                <a:latin typeface="Verdana"/>
                <a:ea typeface="Verdana"/>
              </a:rPr>
              <a:t>type</a:t>
            </a:r>
            <a:r>
              <a:rPr lang="en-US" sz="1600" b="0" dirty="0">
                <a:solidFill>
                  <a:srgbClr val="FFFFFF"/>
                </a:solidFill>
                <a:effectLst/>
                <a:latin typeface="Verdana"/>
                <a:ea typeface="Verdana"/>
              </a:rPr>
              <a:t> </a:t>
            </a:r>
            <a:r>
              <a:rPr lang="en-US" sz="1600" b="0" dirty="0">
                <a:solidFill>
                  <a:srgbClr val="4EC9B0"/>
                </a:solidFill>
                <a:effectLst/>
                <a:latin typeface="Verdana"/>
                <a:ea typeface="Verdana"/>
              </a:rPr>
              <a:t>Register</a:t>
            </a:r>
            <a:r>
              <a:rPr lang="en-US" sz="1600" b="0" dirty="0">
                <a:solidFill>
                  <a:srgbClr val="FFFFFF"/>
                </a:solidFill>
                <a:effectLst/>
                <a:latin typeface="Verdana"/>
                <a:ea typeface="Verdana"/>
              </a:rPr>
              <a:t> </a:t>
            </a:r>
            <a:r>
              <a:rPr lang="en-US" sz="1600" b="0" dirty="0">
                <a:solidFill>
                  <a:srgbClr val="569CD6"/>
                </a:solidFill>
                <a:effectLst/>
                <a:latin typeface="Verdana"/>
                <a:ea typeface="Verdana"/>
              </a:rPr>
              <a:t>struct</a:t>
            </a:r>
            <a:r>
              <a:rPr lang="en-US" sz="1600" b="0" dirty="0">
                <a:solidFill>
                  <a:srgbClr val="FFFFFF"/>
                </a:solidFill>
                <a:effectLst/>
                <a:latin typeface="Verdana"/>
                <a:ea typeface="Verdana"/>
              </a:rPr>
              <a:t> {</a:t>
            </a:r>
          </a:p>
          <a:p>
            <a:r>
              <a:rPr lang="en-US" sz="1600" b="0" dirty="0">
                <a:solidFill>
                  <a:srgbClr val="FFFFFF"/>
                </a:solidFill>
                <a:effectLst/>
                <a:latin typeface="Verdana"/>
                <a:ea typeface="Verdana"/>
              </a:rPr>
              <a:t>    Username       </a:t>
            </a:r>
            <a:r>
              <a:rPr lang="en-US" sz="1600" b="0" dirty="0">
                <a:solidFill>
                  <a:srgbClr val="569CD6"/>
                </a:solidFill>
                <a:effectLst/>
                <a:latin typeface="Verdana"/>
                <a:ea typeface="Verdana"/>
              </a:rPr>
              <a:t>string</a:t>
            </a:r>
            <a:endParaRPr lang="en-US" sz="1600" b="0">
              <a:solidFill>
                <a:srgbClr val="FFFFFF"/>
              </a:solidFill>
              <a:effectLst/>
              <a:latin typeface="Verdana"/>
              <a:ea typeface="Verdana"/>
            </a:endParaRPr>
          </a:p>
          <a:p>
            <a:r>
              <a:rPr lang="en-US" sz="1600" b="0" dirty="0">
                <a:solidFill>
                  <a:srgbClr val="FFFFFF"/>
                </a:solidFill>
                <a:effectLst/>
                <a:latin typeface="Verdana"/>
                <a:ea typeface="Verdana"/>
              </a:rPr>
              <a:t>    Password       </a:t>
            </a:r>
            <a:r>
              <a:rPr lang="en-US" sz="1600" b="0" dirty="0">
                <a:solidFill>
                  <a:srgbClr val="569CD6"/>
                </a:solidFill>
                <a:effectLst/>
                <a:latin typeface="Verdana"/>
                <a:ea typeface="Verdana"/>
              </a:rPr>
              <a:t>string</a:t>
            </a:r>
            <a:endParaRPr lang="en-US" sz="1600" b="0">
              <a:solidFill>
                <a:srgbClr val="FFFFFF"/>
              </a:solidFill>
              <a:effectLst/>
              <a:latin typeface="Verdana"/>
              <a:ea typeface="Verdana"/>
            </a:endParaRPr>
          </a:p>
          <a:p>
            <a:r>
              <a:rPr lang="en-US" sz="1600" b="0" dirty="0">
                <a:solidFill>
                  <a:srgbClr val="FFFFFF"/>
                </a:solidFill>
                <a:effectLst/>
                <a:latin typeface="Verdana"/>
                <a:ea typeface="Verdana"/>
              </a:rPr>
              <a:t>    </a:t>
            </a:r>
            <a:r>
              <a:rPr lang="en-US" sz="1600" b="0" dirty="0" err="1">
                <a:solidFill>
                  <a:srgbClr val="FFFFFF"/>
                </a:solidFill>
                <a:effectLst/>
                <a:latin typeface="Verdana"/>
                <a:ea typeface="Verdana"/>
              </a:rPr>
              <a:t>RetypePassword</a:t>
            </a:r>
            <a:r>
              <a:rPr lang="en-US" sz="1600" b="0" dirty="0">
                <a:solidFill>
                  <a:srgbClr val="FFFFFF"/>
                </a:solidFill>
                <a:effectLst/>
                <a:latin typeface="Verdana"/>
                <a:ea typeface="Verdana"/>
              </a:rPr>
              <a:t> </a:t>
            </a:r>
            <a:r>
              <a:rPr lang="en-US" sz="1600" b="0" dirty="0">
                <a:solidFill>
                  <a:srgbClr val="569CD6"/>
                </a:solidFill>
                <a:effectLst/>
                <a:latin typeface="Verdana"/>
                <a:ea typeface="Verdana"/>
              </a:rPr>
              <a:t>string</a:t>
            </a:r>
            <a:endParaRPr lang="en-US" sz="1600" b="0">
              <a:solidFill>
                <a:srgbClr val="FFFFFF"/>
              </a:solidFill>
              <a:effectLst/>
              <a:latin typeface="Verdana"/>
              <a:ea typeface="Verdana"/>
            </a:endParaRPr>
          </a:p>
          <a:p>
            <a:r>
              <a:rPr lang="en-US" sz="1600" b="0" dirty="0">
                <a:solidFill>
                  <a:srgbClr val="FFFFFF"/>
                </a:solidFill>
                <a:effectLst/>
                <a:latin typeface="Verdana"/>
                <a:ea typeface="Verdana"/>
              </a:rPr>
              <a:t>    Email          </a:t>
            </a:r>
            <a:r>
              <a:rPr lang="en-US" sz="1600" b="0" dirty="0">
                <a:solidFill>
                  <a:srgbClr val="569CD6"/>
                </a:solidFill>
                <a:effectLst/>
                <a:latin typeface="Verdana"/>
                <a:ea typeface="Verdana"/>
              </a:rPr>
              <a:t>string</a:t>
            </a:r>
            <a:endParaRPr lang="en-US" sz="1600" b="0">
              <a:solidFill>
                <a:srgbClr val="FFFFFF"/>
              </a:solidFill>
              <a:effectLst/>
              <a:latin typeface="Verdana"/>
              <a:ea typeface="Verdana"/>
            </a:endParaRPr>
          </a:p>
          <a:p>
            <a:r>
              <a:rPr lang="en-US" sz="1600" b="0" dirty="0">
                <a:solidFill>
                  <a:srgbClr val="FFFFFF"/>
                </a:solidFill>
                <a:effectLst/>
                <a:latin typeface="Verdana"/>
                <a:ea typeface="Verdana"/>
              </a:rPr>
              <a:t>    </a:t>
            </a:r>
            <a:r>
              <a:rPr lang="en-US" sz="1600" b="0" dirty="0" err="1">
                <a:solidFill>
                  <a:srgbClr val="FFFFFF"/>
                </a:solidFill>
                <a:effectLst/>
                <a:latin typeface="Verdana"/>
                <a:ea typeface="Verdana"/>
              </a:rPr>
              <a:t>AgreedToTerms</a:t>
            </a:r>
            <a:r>
              <a:rPr lang="en-US" sz="1600" b="0" dirty="0">
                <a:solidFill>
                  <a:srgbClr val="FFFFFF"/>
                </a:solidFill>
                <a:effectLst/>
                <a:latin typeface="Verdana"/>
                <a:ea typeface="Verdana"/>
              </a:rPr>
              <a:t>  </a:t>
            </a:r>
            <a:r>
              <a:rPr lang="en-US" sz="1600" b="0" dirty="0">
                <a:solidFill>
                  <a:srgbClr val="569CD6"/>
                </a:solidFill>
                <a:effectLst/>
                <a:latin typeface="Verdana"/>
                <a:ea typeface="Verdana"/>
              </a:rPr>
              <a:t>bool</a:t>
            </a:r>
            <a:endParaRPr lang="en-US" sz="1600" b="0">
              <a:solidFill>
                <a:srgbClr val="FFFFFF"/>
              </a:solidFill>
              <a:effectLst/>
              <a:latin typeface="Verdana"/>
              <a:ea typeface="Verdana"/>
            </a:endParaRPr>
          </a:p>
          <a:p>
            <a:r>
              <a:rPr lang="en-US" sz="1600" b="0" dirty="0">
                <a:solidFill>
                  <a:srgbClr val="FFFFFF"/>
                </a:solidFill>
                <a:effectLst/>
                <a:latin typeface="Verdana"/>
                <a:ea typeface="Verdana"/>
              </a:rPr>
              <a:t>}</a:t>
            </a:r>
          </a:p>
          <a:p>
            <a:endParaRPr lang="en-US" sz="1600" dirty="0">
              <a:latin typeface="Verdana"/>
              <a:ea typeface="Verdana"/>
            </a:endParaRPr>
          </a:p>
        </p:txBody>
      </p:sp>
    </p:spTree>
    <p:extLst>
      <p:ext uri="{BB962C8B-B14F-4D97-AF65-F5344CB8AC3E}">
        <p14:creationId xmlns:p14="http://schemas.microsoft.com/office/powerpoint/2010/main" val="3658744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1200329"/>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communication</a:t>
            </a:r>
          </a:p>
          <a:p>
            <a:pPr algn="ctr"/>
            <a:endParaRPr lang="en-US" sz="3600" dirty="0">
              <a:latin typeface="Verdana"/>
              <a:ea typeface="Verdana"/>
              <a:cs typeface="Aldhabi" panose="01000000000000000000" pitchFamily="2" charset="-78"/>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889235"/>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The body of the HTTP Response to a client will ultimately contain a JSON-style string that can be parsed into an array of server-to-client communication entities, which the Front End will process.</a:t>
            </a:r>
          </a:p>
          <a:p>
            <a:pPr marL="342900" indent="-342900">
              <a:lnSpc>
                <a:spcPct val="150000"/>
              </a:lnSpc>
              <a:buFont typeface="Arial" panose="020B0604020202020204" pitchFamily="34" charset="0"/>
              <a:buChar char="•"/>
            </a:pPr>
            <a:r>
              <a:rPr lang="en-US" sz="1600" dirty="0">
                <a:latin typeface="Verdana"/>
                <a:ea typeface="Verdana"/>
                <a:cs typeface="Aldhabi"/>
              </a:rPr>
              <a:t>For example, the Message entity, often sent when there is a problem with a request, will cause a message to display on the Front End, in either blue or red.</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
        <p:nvSpPr>
          <p:cNvPr id="2" name="TextBox 1">
            <a:extLst>
              <a:ext uri="{FF2B5EF4-FFF2-40B4-BE49-F238E27FC236}">
                <a16:creationId xmlns:a16="http://schemas.microsoft.com/office/drawing/2014/main" id="{FAC16684-65CA-FE6A-2CE1-4DF2EA740206}"/>
              </a:ext>
            </a:extLst>
          </p:cNvPr>
          <p:cNvSpPr txBox="1"/>
          <p:nvPr/>
        </p:nvSpPr>
        <p:spPr>
          <a:xfrm>
            <a:off x="867645" y="3622481"/>
            <a:ext cx="7115474" cy="1600438"/>
          </a:xfrm>
          <a:prstGeom prst="rect">
            <a:avLst/>
          </a:prstGeom>
          <a:noFill/>
        </p:spPr>
        <p:txBody>
          <a:bodyPr wrap="none" lIns="91440" tIns="45720" rIns="91440" bIns="45720" rtlCol="0" anchor="t">
            <a:spAutoFit/>
          </a:bodyPr>
          <a:lstStyle/>
          <a:p>
            <a:r>
              <a:rPr lang="en-US" sz="1400" b="0" dirty="0">
                <a:solidFill>
                  <a:srgbClr val="7CA668"/>
                </a:solidFill>
                <a:effectLst/>
                <a:latin typeface="Verdana"/>
                <a:ea typeface="Verdana"/>
              </a:rPr>
              <a:t>// Message is a general communication entity used to provide feedback to a </a:t>
            </a:r>
            <a:br>
              <a:rPr lang="en-US" sz="1400" b="0" dirty="0">
                <a:effectLst/>
                <a:latin typeface="Verdana"/>
              </a:rPr>
            </a:br>
            <a:r>
              <a:rPr lang="en-US" sz="1400" b="0" dirty="0">
                <a:solidFill>
                  <a:srgbClr val="7CA668"/>
                </a:solidFill>
                <a:effectLst/>
                <a:latin typeface="Verdana"/>
                <a:ea typeface="Verdana"/>
              </a:rPr>
              <a:t>client that some action has completed (or not completed)</a:t>
            </a:r>
            <a:r>
              <a:rPr lang="en-US" sz="1400" dirty="0">
                <a:solidFill>
                  <a:srgbClr val="7CA668"/>
                </a:solidFill>
                <a:latin typeface="Verdana"/>
                <a:ea typeface="Verdana"/>
              </a:rPr>
              <a:t> </a:t>
            </a:r>
            <a:endParaRPr lang="en-US" sz="1400" b="0" dirty="0">
              <a:solidFill>
                <a:srgbClr val="7CA668"/>
              </a:solidFill>
              <a:effectLst/>
              <a:latin typeface="Verdana"/>
              <a:ea typeface="Verdana"/>
            </a:endParaRPr>
          </a:p>
          <a:p>
            <a:r>
              <a:rPr lang="en-US" sz="1400" b="0" dirty="0">
                <a:solidFill>
                  <a:srgbClr val="569CD6"/>
                </a:solidFill>
                <a:effectLst/>
                <a:latin typeface="Verdana"/>
                <a:ea typeface="Verdana"/>
              </a:rPr>
              <a:t>type</a:t>
            </a:r>
            <a:r>
              <a:rPr lang="en-US" sz="1400" b="0" dirty="0">
                <a:solidFill>
                  <a:srgbClr val="FFFFFF"/>
                </a:solidFill>
                <a:effectLst/>
                <a:latin typeface="Verdana"/>
                <a:ea typeface="Verdana"/>
              </a:rPr>
              <a:t> </a:t>
            </a:r>
            <a:r>
              <a:rPr lang="en-US" sz="1400" b="0" dirty="0">
                <a:solidFill>
                  <a:srgbClr val="4EC9B0"/>
                </a:solidFill>
                <a:effectLst/>
                <a:latin typeface="Verdana"/>
                <a:ea typeface="Verdana"/>
              </a:rPr>
              <a:t>Message</a:t>
            </a:r>
            <a:r>
              <a:rPr lang="en-US" sz="1400" b="0" dirty="0">
                <a:solidFill>
                  <a:srgbClr val="FFFFFF"/>
                </a:solidFill>
                <a:effectLst/>
                <a:latin typeface="Verdana"/>
                <a:ea typeface="Verdana"/>
              </a:rPr>
              <a:t> </a:t>
            </a:r>
            <a:r>
              <a:rPr lang="en-US" sz="1400" b="0" dirty="0">
                <a:solidFill>
                  <a:srgbClr val="569CD6"/>
                </a:solidFill>
                <a:effectLst/>
                <a:latin typeface="Verdana"/>
                <a:ea typeface="Verdana"/>
              </a:rPr>
              <a:t>struct</a:t>
            </a:r>
            <a:r>
              <a:rPr lang="en-US" sz="1400" b="0" dirty="0">
                <a:solidFill>
                  <a:srgbClr val="FFFFFF"/>
                </a:solidFill>
                <a:effectLst/>
                <a:latin typeface="Verdana"/>
                <a:ea typeface="Verdana"/>
              </a:rPr>
              <a:t> {</a:t>
            </a:r>
          </a:p>
          <a:p>
            <a:r>
              <a:rPr lang="en-US" sz="1400" b="0" dirty="0">
                <a:solidFill>
                  <a:srgbClr val="FFFFFF"/>
                </a:solidFill>
                <a:effectLst/>
                <a:latin typeface="Verdana"/>
                <a:ea typeface="Verdana"/>
              </a:rPr>
              <a:t>    Success </a:t>
            </a:r>
            <a:r>
              <a:rPr lang="en-US" sz="1400" b="0" dirty="0">
                <a:solidFill>
                  <a:srgbClr val="569CD6"/>
                </a:solidFill>
                <a:effectLst/>
                <a:latin typeface="Verdana"/>
                <a:ea typeface="Verdana"/>
              </a:rPr>
              <a:t>bool</a:t>
            </a:r>
            <a:endParaRPr lang="en-US" sz="1400" b="0">
              <a:solidFill>
                <a:srgbClr val="FFFFFF"/>
              </a:solidFill>
              <a:effectLst/>
              <a:latin typeface="Verdana"/>
              <a:ea typeface="Verdana"/>
            </a:endParaRPr>
          </a:p>
          <a:p>
            <a:r>
              <a:rPr lang="en-US" sz="1400" b="0" dirty="0">
                <a:solidFill>
                  <a:srgbClr val="FFFFFF"/>
                </a:solidFill>
                <a:effectLst/>
                <a:latin typeface="Verdana"/>
                <a:ea typeface="Verdana"/>
              </a:rPr>
              <a:t>    Text    </a:t>
            </a:r>
            <a:r>
              <a:rPr lang="en-US" sz="1400" b="0" dirty="0">
                <a:solidFill>
                  <a:srgbClr val="569CD6"/>
                </a:solidFill>
                <a:effectLst/>
                <a:latin typeface="Verdana"/>
                <a:ea typeface="Verdana"/>
              </a:rPr>
              <a:t>string</a:t>
            </a:r>
            <a:endParaRPr lang="en-US" sz="1400" b="0">
              <a:solidFill>
                <a:srgbClr val="FFFFFF"/>
              </a:solidFill>
              <a:effectLst/>
              <a:latin typeface="Verdana"/>
              <a:ea typeface="Verdana"/>
            </a:endParaRPr>
          </a:p>
          <a:p>
            <a:r>
              <a:rPr lang="en-US" sz="1400" b="0" dirty="0">
                <a:solidFill>
                  <a:srgbClr val="FFFFFF"/>
                </a:solidFill>
                <a:effectLst/>
                <a:latin typeface="Verdana"/>
                <a:ea typeface="Verdana"/>
              </a:rPr>
              <a:t>}</a:t>
            </a:r>
          </a:p>
          <a:p>
            <a:endParaRPr lang="en-US" sz="1400" dirty="0">
              <a:latin typeface="Verdana"/>
              <a:ea typeface="Verdana"/>
            </a:endParaRPr>
          </a:p>
        </p:txBody>
      </p:sp>
    </p:spTree>
    <p:extLst>
      <p:ext uri="{BB962C8B-B14F-4D97-AF65-F5344CB8AC3E}">
        <p14:creationId xmlns:p14="http://schemas.microsoft.com/office/powerpoint/2010/main" val="255466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19455"/>
            <a:ext cx="10515600" cy="737184"/>
          </a:xfrm>
        </p:spPr>
        <p:txBody>
          <a:bodyPr>
            <a:normAutofit/>
          </a:bodyPr>
          <a:lstStyle/>
          <a:p>
            <a:pPr algn="ctr"/>
            <a:r>
              <a:rPr lang="en-US" sz="4000">
                <a:latin typeface="Verdana"/>
                <a:ea typeface="Verdana"/>
                <a:cs typeface="Calibri Light"/>
              </a:rPr>
              <a:t>Agenda</a:t>
            </a:r>
            <a:endParaRPr lang="en-US" sz="4000">
              <a:latin typeface="Verdana"/>
              <a:ea typeface="Verdana"/>
              <a:cs typeface="Dubai"/>
            </a:endParaRPr>
          </a:p>
        </p:txBody>
      </p:sp>
      <p:sp>
        <p:nvSpPr>
          <p:cNvPr id="7" name="Content Placeholder 2">
            <a:extLst>
              <a:ext uri="{FF2B5EF4-FFF2-40B4-BE49-F238E27FC236}">
                <a16:creationId xmlns:a16="http://schemas.microsoft.com/office/drawing/2014/main" id="{B8EB1303-BE0C-AF36-F940-440F89E23B38}"/>
              </a:ext>
            </a:extLst>
          </p:cNvPr>
          <p:cNvSpPr txBox="1">
            <a:spLocks/>
          </p:cNvSpPr>
          <p:nvPr/>
        </p:nvSpPr>
        <p:spPr>
          <a:xfrm>
            <a:off x="836271" y="1254608"/>
            <a:ext cx="10515600" cy="4352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Verdana"/>
                <a:ea typeface="Verdana"/>
                <a:cs typeface="Calibri" panose="020F0502020204030204"/>
              </a:rPr>
              <a:t>In this presentation, we will discuss:</a:t>
            </a:r>
          </a:p>
        </p:txBody>
      </p:sp>
      <p:sp>
        <p:nvSpPr>
          <p:cNvPr id="11" name="Content Placeholder 2">
            <a:extLst>
              <a:ext uri="{FF2B5EF4-FFF2-40B4-BE49-F238E27FC236}">
                <a16:creationId xmlns:a16="http://schemas.microsoft.com/office/drawing/2014/main" id="{BE32A039-D7BD-8668-F0F6-C305C2B6733E}"/>
              </a:ext>
            </a:extLst>
          </p:cNvPr>
          <p:cNvSpPr txBox="1">
            <a:spLocks/>
          </p:cNvSpPr>
          <p:nvPr/>
        </p:nvSpPr>
        <p:spPr>
          <a:xfrm>
            <a:off x="834342" y="2149716"/>
            <a:ext cx="10515600" cy="3830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AutoNum type="arabicPeriod"/>
            </a:pPr>
            <a:r>
              <a:rPr lang="en-US" sz="1800">
                <a:latin typeface="Verdana"/>
                <a:ea typeface="Verdana"/>
                <a:cs typeface="Calibri" panose="020F0502020204030204"/>
              </a:rPr>
              <a:t>Comment </a:t>
            </a:r>
            <a:r>
              <a:rPr lang="en-US" sz="1800" err="1">
                <a:latin typeface="Verdana"/>
                <a:ea typeface="Verdana"/>
                <a:cs typeface="Calibri" panose="020F0502020204030204"/>
              </a:rPr>
              <a:t>Anywhere's</a:t>
            </a:r>
            <a:r>
              <a:rPr lang="en-US" sz="1800">
                <a:latin typeface="Verdana"/>
                <a:ea typeface="Verdana"/>
                <a:cs typeface="Calibri" panose="020F0502020204030204"/>
              </a:rPr>
              <a:t> User Interface, and the important features it provides.</a:t>
            </a:r>
          </a:p>
          <a:p>
            <a:pPr marL="342900" indent="-342900">
              <a:lnSpc>
                <a:spcPct val="100000"/>
              </a:lnSpc>
              <a:buAutoNum type="arabicPeriod"/>
            </a:pPr>
            <a:r>
              <a:rPr lang="en-US" sz="1800">
                <a:latin typeface="Verdana"/>
                <a:ea typeface="Verdana"/>
                <a:cs typeface="Calibri" panose="020F0502020204030204"/>
              </a:rPr>
              <a:t>Our motivation for creating Comment Anywhere.</a:t>
            </a:r>
          </a:p>
          <a:p>
            <a:pPr marL="342900" indent="-342900">
              <a:lnSpc>
                <a:spcPct val="100000"/>
              </a:lnSpc>
              <a:buAutoNum type="arabicPeriod"/>
            </a:pPr>
            <a:r>
              <a:rPr lang="en-US" sz="1800">
                <a:latin typeface="Verdana"/>
                <a:ea typeface="Verdana"/>
                <a:cs typeface="Calibri" panose="020F0502020204030204"/>
              </a:rPr>
              <a:t>The issue of moderation.</a:t>
            </a:r>
          </a:p>
          <a:p>
            <a:pPr marL="342900" indent="-342900">
              <a:lnSpc>
                <a:spcPct val="100000"/>
              </a:lnSpc>
              <a:buAutoNum type="arabicPeriod"/>
            </a:pPr>
            <a:r>
              <a:rPr lang="en-US" sz="1800">
                <a:latin typeface="Verdana"/>
                <a:ea typeface="Verdana"/>
                <a:cs typeface="Calibri" panose="020F0502020204030204"/>
              </a:rPr>
              <a:t>How Comment Anywhere communicates with the server.</a:t>
            </a:r>
          </a:p>
          <a:p>
            <a:pPr marL="342900" indent="-342900">
              <a:lnSpc>
                <a:spcPct val="100000"/>
              </a:lnSpc>
              <a:buAutoNum type="arabicPeriod"/>
            </a:pPr>
            <a:r>
              <a:rPr lang="en-US" sz="1800">
                <a:latin typeface="Verdana"/>
                <a:ea typeface="Verdana"/>
                <a:cs typeface="Calibri" panose="020F0502020204030204"/>
              </a:rPr>
              <a:t>How the server is structured.</a:t>
            </a:r>
          </a:p>
          <a:p>
            <a:pPr marL="342900" indent="-342900">
              <a:lnSpc>
                <a:spcPct val="100000"/>
              </a:lnSpc>
              <a:buAutoNum type="arabicPeriod"/>
            </a:pPr>
            <a:r>
              <a:rPr lang="en-US" sz="1800">
                <a:latin typeface="Verdana"/>
                <a:ea typeface="Verdana"/>
                <a:cs typeface="Calibri" panose="020F0502020204030204"/>
              </a:rPr>
              <a:t>Browser Extension Technology.</a:t>
            </a:r>
          </a:p>
          <a:p>
            <a:pPr marL="342900" indent="-342900">
              <a:lnSpc>
                <a:spcPct val="100000"/>
              </a:lnSpc>
              <a:buAutoNum type="arabicPeriod"/>
            </a:pPr>
            <a:r>
              <a:rPr lang="en-US" sz="1800">
                <a:latin typeface="Verdana"/>
                <a:ea typeface="Verdana"/>
                <a:cs typeface="Calibri" panose="020F0502020204030204"/>
              </a:rPr>
              <a:t>A brief demo video.</a:t>
            </a:r>
          </a:p>
          <a:p>
            <a:pPr marL="342900" indent="-342900">
              <a:lnSpc>
                <a:spcPct val="100000"/>
              </a:lnSpc>
              <a:buAutoNum type="arabicPeriod"/>
            </a:pPr>
            <a:r>
              <a:rPr lang="en-US" sz="1800">
                <a:latin typeface="Verdana"/>
                <a:ea typeface="Verdana"/>
                <a:cs typeface="Calibri" panose="020F0502020204030204"/>
              </a:rPr>
              <a:t>Code metrics.</a:t>
            </a:r>
          </a:p>
        </p:txBody>
      </p:sp>
    </p:spTree>
    <p:extLst>
      <p:ext uri="{BB962C8B-B14F-4D97-AF65-F5344CB8AC3E}">
        <p14:creationId xmlns:p14="http://schemas.microsoft.com/office/powerpoint/2010/main" val="372359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1200329"/>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communication</a:t>
            </a:r>
          </a:p>
          <a:p>
            <a:pPr algn="ctr"/>
            <a:endParaRPr lang="en-US" sz="3600" dirty="0">
              <a:latin typeface="Verdana"/>
              <a:ea typeface="Verdana"/>
              <a:cs typeface="Aldhabi" panose="01000000000000000000" pitchFamily="2" charset="-78"/>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150571"/>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Some messages to the client may be considerably more complex than that. The </a:t>
            </a:r>
            <a:r>
              <a:rPr lang="en-US" sz="1600" i="1" dirty="0" err="1">
                <a:latin typeface="Verdana"/>
                <a:ea typeface="Verdana"/>
                <a:cs typeface="Aldhabi"/>
              </a:rPr>
              <a:t>FullPage</a:t>
            </a:r>
            <a:r>
              <a:rPr lang="en-US" sz="1600" dirty="0">
                <a:latin typeface="Verdana"/>
                <a:ea typeface="Verdana"/>
                <a:cs typeface="Aldhabi"/>
              </a:rPr>
              <a:t> and composite server-client communication entities are shown.</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
        <p:nvSpPr>
          <p:cNvPr id="2" name="TextBox 1">
            <a:extLst>
              <a:ext uri="{FF2B5EF4-FFF2-40B4-BE49-F238E27FC236}">
                <a16:creationId xmlns:a16="http://schemas.microsoft.com/office/drawing/2014/main" id="{FAC16684-65CA-FE6A-2CE1-4DF2EA740206}"/>
              </a:ext>
            </a:extLst>
          </p:cNvPr>
          <p:cNvSpPr txBox="1"/>
          <p:nvPr/>
        </p:nvSpPr>
        <p:spPr>
          <a:xfrm>
            <a:off x="432353" y="3086101"/>
            <a:ext cx="2971799" cy="1785104"/>
          </a:xfrm>
          <a:prstGeom prst="rect">
            <a:avLst/>
          </a:prstGeom>
          <a:noFill/>
        </p:spPr>
        <p:txBody>
          <a:bodyPr wrap="square" lIns="91440" tIns="45720" rIns="91440" bIns="45720" rtlCol="0" anchor="t">
            <a:spAutoFit/>
          </a:bodyPr>
          <a:lstStyle/>
          <a:p>
            <a:r>
              <a:rPr lang="en-US" sz="1100" b="0" dirty="0">
                <a:solidFill>
                  <a:srgbClr val="7CA668"/>
                </a:solidFill>
                <a:effectLst/>
                <a:latin typeface="Verdana"/>
                <a:ea typeface="Verdana"/>
              </a:rPr>
              <a:t>// </a:t>
            </a:r>
            <a:r>
              <a:rPr lang="en-US" sz="1100" b="0" dirty="0" err="1">
                <a:solidFill>
                  <a:srgbClr val="7CA668"/>
                </a:solidFill>
                <a:effectLst/>
                <a:latin typeface="Verdana"/>
                <a:ea typeface="Verdana"/>
              </a:rPr>
              <a:t>FullPage</a:t>
            </a:r>
            <a:r>
              <a:rPr lang="en-US" sz="1100" b="0" dirty="0">
                <a:solidFill>
                  <a:srgbClr val="7CA668"/>
                </a:solidFill>
                <a:effectLst/>
                <a:latin typeface="Verdana"/>
                <a:ea typeface="Verdana"/>
              </a:rPr>
              <a:t> is returned when a user first requests comments for a new page. It contains an array of all comment data for that page.</a:t>
            </a:r>
            <a:endParaRPr lang="en-US" sz="1100" b="0">
              <a:solidFill>
                <a:srgbClr val="FFFFFF"/>
              </a:solidFill>
              <a:effectLst/>
              <a:latin typeface="Verdana"/>
              <a:ea typeface="Verdana"/>
            </a:endParaRPr>
          </a:p>
          <a:p>
            <a:r>
              <a:rPr lang="en-US" sz="1100" b="0" dirty="0">
                <a:solidFill>
                  <a:srgbClr val="569CD6"/>
                </a:solidFill>
                <a:effectLst/>
                <a:latin typeface="Verdana"/>
                <a:ea typeface="Verdana"/>
              </a:rPr>
              <a:t>type</a:t>
            </a:r>
            <a:r>
              <a:rPr lang="en-US" sz="1100" b="0" dirty="0">
                <a:solidFill>
                  <a:srgbClr val="FFFFFF"/>
                </a:solidFill>
                <a:effectLst/>
                <a:latin typeface="Verdana"/>
                <a:ea typeface="Verdana"/>
              </a:rPr>
              <a:t> </a:t>
            </a:r>
            <a:r>
              <a:rPr lang="en-US" sz="1100" b="0" dirty="0" err="1">
                <a:solidFill>
                  <a:srgbClr val="4EC9B0"/>
                </a:solidFill>
                <a:effectLst/>
                <a:latin typeface="Verdana"/>
                <a:ea typeface="Verdana"/>
              </a:rPr>
              <a:t>FullPage</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struct</a:t>
            </a:r>
            <a:r>
              <a:rPr lang="en-US" sz="1100" b="0" dirty="0">
                <a:solidFill>
                  <a:srgbClr val="FFFFFF"/>
                </a:solidFill>
                <a:effectLst/>
                <a:latin typeface="Verdana"/>
                <a:ea typeface="Verdana"/>
              </a:rPr>
              <a:t> {</a:t>
            </a:r>
          </a:p>
          <a:p>
            <a:r>
              <a:rPr lang="en-US" sz="1100" b="0" dirty="0">
                <a:solidFill>
                  <a:srgbClr val="FFFFFF"/>
                </a:solidFill>
                <a:effectLst/>
                <a:latin typeface="Verdana"/>
                <a:ea typeface="Verdana"/>
              </a:rPr>
              <a:t>    Comments []Comment</a:t>
            </a:r>
          </a:p>
          <a:p>
            <a:r>
              <a:rPr lang="en-US" sz="1100" b="0" dirty="0">
                <a:solidFill>
                  <a:srgbClr val="FFFFFF"/>
                </a:solidFill>
                <a:effectLst/>
                <a:latin typeface="Verdana"/>
                <a:ea typeface="Verdana"/>
              </a:rPr>
              <a:t>    Domain   </a:t>
            </a:r>
            <a:r>
              <a:rPr lang="en-US" sz="1100" b="0" dirty="0">
                <a:solidFill>
                  <a:srgbClr val="569CD6"/>
                </a:solidFill>
                <a:effectLst/>
                <a:latin typeface="Verdana"/>
                <a:ea typeface="Verdana"/>
              </a:rPr>
              <a:t>string</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Path     </a:t>
            </a:r>
            <a:r>
              <a:rPr lang="en-US" sz="1100" b="0" dirty="0">
                <a:solidFill>
                  <a:srgbClr val="569CD6"/>
                </a:solidFill>
                <a:effectLst/>
                <a:latin typeface="Verdana"/>
                <a:ea typeface="Verdana"/>
              </a:rPr>
              <a:t>string</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a:t>
            </a:r>
          </a:p>
          <a:p>
            <a:endParaRPr lang="en-US" sz="1100" dirty="0">
              <a:latin typeface="Verdana"/>
              <a:ea typeface="Verdana"/>
            </a:endParaRPr>
          </a:p>
        </p:txBody>
      </p:sp>
      <p:sp>
        <p:nvSpPr>
          <p:cNvPr id="3" name="TextBox 2">
            <a:extLst>
              <a:ext uri="{FF2B5EF4-FFF2-40B4-BE49-F238E27FC236}">
                <a16:creationId xmlns:a16="http://schemas.microsoft.com/office/drawing/2014/main" id="{6BA391BB-64B1-7FD0-5A70-1629E1249C0A}"/>
              </a:ext>
            </a:extLst>
          </p:cNvPr>
          <p:cNvSpPr txBox="1"/>
          <p:nvPr/>
        </p:nvSpPr>
        <p:spPr>
          <a:xfrm>
            <a:off x="3644347" y="2654302"/>
            <a:ext cx="4064553" cy="2800767"/>
          </a:xfrm>
          <a:prstGeom prst="rect">
            <a:avLst/>
          </a:prstGeom>
          <a:noFill/>
        </p:spPr>
        <p:txBody>
          <a:bodyPr wrap="square" lIns="91440" tIns="45720" rIns="91440" bIns="45720" rtlCol="0" anchor="t">
            <a:spAutoFit/>
          </a:bodyPr>
          <a:lstStyle/>
          <a:p>
            <a:r>
              <a:rPr lang="en-US" sz="1100" b="0" dirty="0">
                <a:solidFill>
                  <a:srgbClr val="7CA668"/>
                </a:solidFill>
                <a:effectLst/>
                <a:latin typeface="Verdana"/>
                <a:ea typeface="Verdana"/>
              </a:rPr>
              <a:t>// Comment provides the data the Front End needs to render a comment.</a:t>
            </a:r>
            <a:endParaRPr lang="en-US" sz="1100" b="0">
              <a:solidFill>
                <a:srgbClr val="FFFFFF"/>
              </a:solidFill>
              <a:effectLst/>
              <a:latin typeface="Verdana"/>
              <a:ea typeface="Verdana"/>
            </a:endParaRPr>
          </a:p>
          <a:p>
            <a:r>
              <a:rPr lang="en-US" sz="1100" b="0" dirty="0">
                <a:solidFill>
                  <a:srgbClr val="569CD6"/>
                </a:solidFill>
                <a:effectLst/>
                <a:latin typeface="Verdana"/>
                <a:ea typeface="Verdana"/>
              </a:rPr>
              <a:t>type</a:t>
            </a:r>
            <a:r>
              <a:rPr lang="en-US" sz="1100" b="0" dirty="0">
                <a:solidFill>
                  <a:srgbClr val="FFFFFF"/>
                </a:solidFill>
                <a:effectLst/>
                <a:latin typeface="Verdana"/>
                <a:ea typeface="Verdana"/>
              </a:rPr>
              <a:t> </a:t>
            </a:r>
            <a:r>
              <a:rPr lang="en-US" sz="1100" b="0" dirty="0">
                <a:solidFill>
                  <a:srgbClr val="4EC9B0"/>
                </a:solidFill>
                <a:effectLst/>
                <a:latin typeface="Verdana"/>
                <a:ea typeface="Verdana"/>
              </a:rPr>
              <a:t>Comment</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struct</a:t>
            </a:r>
            <a:r>
              <a:rPr lang="en-US" sz="1100" b="0" dirty="0">
                <a:solidFill>
                  <a:srgbClr val="FFFFFF"/>
                </a:solidFill>
                <a:effectLst/>
                <a:latin typeface="Verdana"/>
                <a:ea typeface="Verdana"/>
              </a:rPr>
              <a:t> {</a:t>
            </a:r>
          </a:p>
          <a:p>
            <a:r>
              <a:rPr lang="en-US" sz="1100" b="0" dirty="0">
                <a:solidFill>
                  <a:srgbClr val="FFFFFF"/>
                </a:solidFill>
                <a:effectLst/>
                <a:latin typeface="Verdana"/>
                <a:ea typeface="Verdana"/>
              </a:rPr>
              <a:t>    </a:t>
            </a:r>
            <a:r>
              <a:rPr lang="en-US" sz="1100" b="0" dirty="0" err="1">
                <a:solidFill>
                  <a:srgbClr val="FFFFFF"/>
                </a:solidFill>
                <a:effectLst/>
                <a:latin typeface="Verdana"/>
                <a:ea typeface="Verdana"/>
              </a:rPr>
              <a:t>UserId</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Username   </a:t>
            </a:r>
            <a:r>
              <a:rPr lang="en-US" sz="1100" b="0" dirty="0">
                <a:solidFill>
                  <a:srgbClr val="569CD6"/>
                </a:solidFill>
                <a:effectLst/>
                <a:latin typeface="Verdana"/>
                <a:ea typeface="Verdana"/>
              </a:rPr>
              <a:t>string</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a:t>
            </a:r>
            <a:r>
              <a:rPr lang="en-US" sz="1100" b="0" dirty="0" err="1">
                <a:solidFill>
                  <a:srgbClr val="FFFFFF"/>
                </a:solidFill>
                <a:effectLst/>
                <a:latin typeface="Verdana"/>
                <a:ea typeface="Verdana"/>
              </a:rPr>
              <a:t>CommentId</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Content    </a:t>
            </a:r>
            <a:r>
              <a:rPr lang="en-US" sz="1100" b="0" dirty="0">
                <a:solidFill>
                  <a:srgbClr val="569CD6"/>
                </a:solidFill>
                <a:effectLst/>
                <a:latin typeface="Verdana"/>
                <a:ea typeface="Verdana"/>
              </a:rPr>
              <a:t>string</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Factual    </a:t>
            </a:r>
            <a:r>
              <a:rPr lang="en-US" sz="1100" b="0" dirty="0" err="1">
                <a:solidFill>
                  <a:srgbClr val="FFFFFF"/>
                </a:solidFill>
                <a:effectLst/>
                <a:latin typeface="Verdana"/>
                <a:ea typeface="Verdana"/>
              </a:rPr>
              <a:t>CommentVoteDimension</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Funny      </a:t>
            </a:r>
            <a:r>
              <a:rPr lang="en-US" sz="1100" b="0" dirty="0" err="1">
                <a:solidFill>
                  <a:srgbClr val="FFFFFF"/>
                </a:solidFill>
                <a:effectLst/>
                <a:latin typeface="Verdana"/>
                <a:ea typeface="Verdana"/>
              </a:rPr>
              <a:t>CommentVoteDimension</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Agree      </a:t>
            </a:r>
            <a:r>
              <a:rPr lang="en-US" sz="1100" b="0" dirty="0" err="1">
                <a:solidFill>
                  <a:srgbClr val="FFFFFF"/>
                </a:solidFill>
                <a:effectLst/>
                <a:latin typeface="Verdana"/>
                <a:ea typeface="Verdana"/>
              </a:rPr>
              <a:t>CommentVoteDimension</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Hidden     </a:t>
            </a:r>
            <a:r>
              <a:rPr lang="en-US" sz="1100" b="0" dirty="0">
                <a:solidFill>
                  <a:srgbClr val="569CD6"/>
                </a:solidFill>
                <a:effectLst/>
                <a:latin typeface="Verdana"/>
                <a:ea typeface="Verdana"/>
              </a:rPr>
              <a:t>bool</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Parent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Removed    </a:t>
            </a:r>
            <a:r>
              <a:rPr lang="en-US" sz="1100" b="0" dirty="0">
                <a:solidFill>
                  <a:srgbClr val="569CD6"/>
                </a:solidFill>
                <a:effectLst/>
                <a:latin typeface="Verdana"/>
                <a:ea typeface="Verdana"/>
              </a:rPr>
              <a:t>bool</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a:t>
            </a:r>
            <a:r>
              <a:rPr lang="en-US" sz="1100" b="0" dirty="0" err="1">
                <a:solidFill>
                  <a:srgbClr val="FFFFFF"/>
                </a:solidFill>
                <a:effectLst/>
                <a:latin typeface="Verdana"/>
                <a:ea typeface="Verdana"/>
              </a:rPr>
              <a:t>TimePosted</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a:t>
            </a:r>
          </a:p>
          <a:p>
            <a:endParaRPr lang="en-US" sz="1100" dirty="0">
              <a:latin typeface="Verdana"/>
              <a:ea typeface="Verdana"/>
            </a:endParaRPr>
          </a:p>
        </p:txBody>
      </p:sp>
      <p:sp>
        <p:nvSpPr>
          <p:cNvPr id="5" name="TextBox 4">
            <a:extLst>
              <a:ext uri="{FF2B5EF4-FFF2-40B4-BE49-F238E27FC236}">
                <a16:creationId xmlns:a16="http://schemas.microsoft.com/office/drawing/2014/main" id="{3F2EE309-C141-B6F3-9553-A60215B2CDE3}"/>
              </a:ext>
            </a:extLst>
          </p:cNvPr>
          <p:cNvSpPr txBox="1"/>
          <p:nvPr/>
        </p:nvSpPr>
        <p:spPr>
          <a:xfrm>
            <a:off x="7949095" y="3277275"/>
            <a:ext cx="3822147" cy="1277273"/>
          </a:xfrm>
          <a:prstGeom prst="rect">
            <a:avLst/>
          </a:prstGeom>
          <a:noFill/>
        </p:spPr>
        <p:txBody>
          <a:bodyPr wrap="square" lIns="91440" tIns="45720" rIns="91440" bIns="45720" rtlCol="0" anchor="t">
            <a:spAutoFit/>
          </a:bodyPr>
          <a:lstStyle/>
          <a:p>
            <a:r>
              <a:rPr lang="en-US" sz="1100" b="0" dirty="0">
                <a:solidFill>
                  <a:srgbClr val="7CA668"/>
                </a:solidFill>
                <a:effectLst/>
                <a:latin typeface="Verdana"/>
                <a:ea typeface="Verdana"/>
              </a:rPr>
              <a:t>// </a:t>
            </a:r>
            <a:r>
              <a:rPr lang="en-US" sz="1100" b="0" dirty="0" err="1">
                <a:solidFill>
                  <a:srgbClr val="7CA668"/>
                </a:solidFill>
                <a:effectLst/>
                <a:latin typeface="Verdana"/>
                <a:ea typeface="Verdana"/>
              </a:rPr>
              <a:t>CommentVoteDimension</a:t>
            </a:r>
            <a:r>
              <a:rPr lang="en-US" sz="1100" b="0" dirty="0">
                <a:solidFill>
                  <a:srgbClr val="7CA668"/>
                </a:solidFill>
                <a:effectLst/>
                <a:latin typeface="Verdana"/>
                <a:ea typeface="Verdana"/>
              </a:rPr>
              <a:t> contains data for the number of votes on a comment.</a:t>
            </a:r>
            <a:endParaRPr lang="en-US" sz="1100" b="0">
              <a:solidFill>
                <a:srgbClr val="FFFFFF"/>
              </a:solidFill>
              <a:effectLst/>
              <a:latin typeface="Verdana"/>
              <a:ea typeface="Verdana"/>
            </a:endParaRPr>
          </a:p>
          <a:p>
            <a:r>
              <a:rPr lang="en-US" sz="1100" b="0" dirty="0">
                <a:solidFill>
                  <a:srgbClr val="569CD6"/>
                </a:solidFill>
                <a:effectLst/>
                <a:latin typeface="Verdana"/>
                <a:ea typeface="Verdana"/>
              </a:rPr>
              <a:t>type</a:t>
            </a:r>
            <a:r>
              <a:rPr lang="en-US" sz="1100" b="0" dirty="0">
                <a:solidFill>
                  <a:srgbClr val="FFFFFF"/>
                </a:solidFill>
                <a:effectLst/>
                <a:latin typeface="Verdana"/>
                <a:ea typeface="Verdana"/>
              </a:rPr>
              <a:t> </a:t>
            </a:r>
            <a:r>
              <a:rPr lang="en-US" sz="1100" b="0" dirty="0" err="1">
                <a:solidFill>
                  <a:srgbClr val="4EC9B0"/>
                </a:solidFill>
                <a:effectLst/>
                <a:latin typeface="Verdana"/>
                <a:ea typeface="Verdana"/>
              </a:rPr>
              <a:t>CommentVoteDimension</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struct</a:t>
            </a:r>
            <a:r>
              <a:rPr lang="en-US" sz="1100" b="0" dirty="0">
                <a:solidFill>
                  <a:srgbClr val="FFFFFF"/>
                </a:solidFill>
                <a:effectLst/>
                <a:latin typeface="Verdana"/>
                <a:ea typeface="Verdana"/>
              </a:rPr>
              <a:t> {</a:t>
            </a:r>
          </a:p>
          <a:p>
            <a:r>
              <a:rPr lang="en-US" sz="1100" b="0" dirty="0">
                <a:solidFill>
                  <a:srgbClr val="FFFFFF"/>
                </a:solidFill>
                <a:effectLst/>
                <a:latin typeface="Verdana"/>
                <a:ea typeface="Verdana"/>
              </a:rPr>
              <a:t>    </a:t>
            </a:r>
            <a:r>
              <a:rPr lang="en-US" sz="1100" b="0" dirty="0" err="1">
                <a:solidFill>
                  <a:srgbClr val="FFFFFF"/>
                </a:solidFill>
                <a:effectLst/>
                <a:latin typeface="Verdana"/>
                <a:ea typeface="Verdana"/>
              </a:rPr>
              <a:t>AlreadyVoted</a:t>
            </a:r>
            <a:r>
              <a:rPr lang="en-US" sz="1100" b="0" dirty="0">
                <a:solidFill>
                  <a:srgbClr val="FFFFFF"/>
                </a:solidFill>
                <a:effectLst/>
                <a:latin typeface="Verdana"/>
                <a:ea typeface="Verdana"/>
              </a:rPr>
              <a:t> </a:t>
            </a:r>
            <a:r>
              <a:rPr lang="en-US" sz="1100" b="0" dirty="0">
                <a:solidFill>
                  <a:srgbClr val="569CD6"/>
                </a:solidFill>
                <a:effectLst/>
                <a:latin typeface="Verdana"/>
                <a:ea typeface="Verdana"/>
              </a:rPr>
              <a:t>int8</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Downs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    Ups          </a:t>
            </a:r>
            <a:r>
              <a:rPr lang="en-US" sz="1100" b="0" dirty="0">
                <a:solidFill>
                  <a:srgbClr val="569CD6"/>
                </a:solidFill>
                <a:effectLst/>
                <a:latin typeface="Verdana"/>
                <a:ea typeface="Verdana"/>
              </a:rPr>
              <a:t>int64</a:t>
            </a:r>
            <a:endParaRPr lang="en-US" sz="1100" b="0">
              <a:solidFill>
                <a:srgbClr val="FFFFFF"/>
              </a:solidFill>
              <a:effectLst/>
              <a:latin typeface="Verdana"/>
              <a:ea typeface="Verdana"/>
            </a:endParaRPr>
          </a:p>
          <a:p>
            <a:r>
              <a:rPr lang="en-US" sz="1100" b="0" dirty="0">
                <a:solidFill>
                  <a:srgbClr val="FFFFFF"/>
                </a:solidFill>
                <a:effectLst/>
                <a:latin typeface="Verdana"/>
                <a:ea typeface="Verdana"/>
              </a:rPr>
              <a:t>}</a:t>
            </a:r>
          </a:p>
        </p:txBody>
      </p:sp>
    </p:spTree>
    <p:extLst>
      <p:ext uri="{BB962C8B-B14F-4D97-AF65-F5344CB8AC3E}">
        <p14:creationId xmlns:p14="http://schemas.microsoft.com/office/powerpoint/2010/main" val="4128367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Diagram</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781240"/>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br>
              <a:rPr lang="en-US" sz="1600" dirty="0">
                <a:latin typeface="Amasis MT Pro Light" panose="020B0604020202020204" pitchFamily="18" charset="0"/>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B8980218-778F-D24A-0BE9-8C80C31913C4}"/>
              </a:ext>
            </a:extLst>
          </p:cNvPr>
          <p:cNvPicPr>
            <a:picLocks noChangeAspect="1"/>
          </p:cNvPicPr>
          <p:nvPr/>
        </p:nvPicPr>
        <p:blipFill>
          <a:blip r:embed="rId2"/>
          <a:stretch>
            <a:fillRect/>
          </a:stretch>
        </p:blipFill>
        <p:spPr>
          <a:xfrm>
            <a:off x="0" y="1283757"/>
            <a:ext cx="12192000" cy="5611285"/>
          </a:xfrm>
          <a:prstGeom prst="rect">
            <a:avLst/>
          </a:prstGeom>
        </p:spPr>
      </p:pic>
      <p:sp>
        <p:nvSpPr>
          <p:cNvPr id="2" name="Oval 1">
            <a:extLst>
              <a:ext uri="{FF2B5EF4-FFF2-40B4-BE49-F238E27FC236}">
                <a16:creationId xmlns:a16="http://schemas.microsoft.com/office/drawing/2014/main" id="{CD539228-A093-C271-2F05-926E0294F661}"/>
              </a:ext>
            </a:extLst>
          </p:cNvPr>
          <p:cNvSpPr/>
          <p:nvPr/>
        </p:nvSpPr>
        <p:spPr>
          <a:xfrm>
            <a:off x="7557052" y="1968501"/>
            <a:ext cx="4634948" cy="3149600"/>
          </a:xfrm>
          <a:prstGeom prst="ellipse">
            <a:avLst/>
          </a:prstGeom>
          <a:solidFill>
            <a:srgbClr val="FFC000">
              <a:alpha val="18039"/>
            </a:srgbClr>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sz="1400" dirty="0">
              <a:latin typeface="Verdana"/>
              <a:ea typeface="Verdana"/>
            </a:endParaRPr>
          </a:p>
        </p:txBody>
      </p:sp>
    </p:spTree>
    <p:extLst>
      <p:ext uri="{BB962C8B-B14F-4D97-AF65-F5344CB8AC3E}">
        <p14:creationId xmlns:p14="http://schemas.microsoft.com/office/powerpoint/2010/main" val="158180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database</a:t>
            </a:r>
            <a:endParaRPr lang="en-US" sz="36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2997231"/>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The primary purpose of module </a:t>
            </a:r>
            <a:r>
              <a:rPr lang="en-US" sz="1600" i="1" dirty="0">
                <a:latin typeface="Verdana"/>
                <a:ea typeface="Verdana"/>
                <a:cs typeface="Aldhabi"/>
              </a:rPr>
              <a:t>database</a:t>
            </a:r>
            <a:r>
              <a:rPr lang="en-US" sz="1600" dirty="0">
                <a:latin typeface="Verdana"/>
                <a:ea typeface="Verdana"/>
                <a:cs typeface="Aldhabi"/>
              </a:rPr>
              <a:t> is to wrap calls to the functions generated by </a:t>
            </a:r>
            <a:r>
              <a:rPr lang="en-US" sz="1600" dirty="0" err="1">
                <a:latin typeface="Verdana"/>
                <a:ea typeface="Verdana"/>
                <a:cs typeface="Aldhabi"/>
              </a:rPr>
              <a:t>sqlc</a:t>
            </a:r>
            <a:r>
              <a:rPr lang="en-US" sz="1600" dirty="0">
                <a:latin typeface="Verdana"/>
                <a:ea typeface="Verdana"/>
                <a:cs typeface="Aldhabi"/>
              </a:rPr>
              <a:t> (the code-generation software), abstracting and simplifying the database operations. </a:t>
            </a:r>
            <a:endParaRPr lang="en-US" sz="1600" dirty="0">
              <a:latin typeface="Verdana"/>
              <a:ea typeface="Verdana"/>
              <a:cs typeface="Aldhabi" panose="01000000000000000000" pitchFamily="2" charset="-78"/>
            </a:endParaRPr>
          </a:p>
          <a:p>
            <a:pPr marL="342900" indent="-342900">
              <a:lnSpc>
                <a:spcPct val="150000"/>
              </a:lnSpc>
              <a:buFont typeface="Arial" panose="020B0604020202020204" pitchFamily="34" charset="0"/>
              <a:buChar char="•"/>
            </a:pPr>
            <a:r>
              <a:rPr lang="en-US" sz="1600" dirty="0">
                <a:latin typeface="Verdana"/>
                <a:ea typeface="Verdana"/>
                <a:cs typeface="Aldhabi"/>
              </a:rPr>
              <a:t>These abstractions are implemented as methods of the object </a:t>
            </a:r>
            <a:r>
              <a:rPr lang="en-US" sz="1600" i="1" dirty="0" err="1">
                <a:latin typeface="Verdana"/>
                <a:ea typeface="Verdana"/>
                <a:cs typeface="Aldhabi"/>
              </a:rPr>
              <a:t>database.Store</a:t>
            </a:r>
            <a:r>
              <a:rPr lang="en-US" sz="1600" dirty="0">
                <a:latin typeface="Verdana"/>
                <a:ea typeface="Verdana"/>
                <a:cs typeface="Aldhabi"/>
              </a:rPr>
              <a:t>, which is referenced as a top-level member of </a:t>
            </a:r>
            <a:r>
              <a:rPr lang="en-US" sz="1600" i="1" dirty="0" err="1">
                <a:latin typeface="Verdana"/>
                <a:ea typeface="Verdana"/>
                <a:cs typeface="Aldhabi"/>
              </a:rPr>
              <a:t>server.Server</a:t>
            </a:r>
            <a:r>
              <a:rPr lang="en-US" sz="1600" i="1" dirty="0">
                <a:latin typeface="Verdana"/>
                <a:ea typeface="Verdana"/>
                <a:cs typeface="Aldhabi"/>
              </a:rPr>
              <a:t>.</a:t>
            </a:r>
          </a:p>
          <a:p>
            <a:pPr marL="342900" indent="-342900">
              <a:lnSpc>
                <a:spcPct val="150000"/>
              </a:lnSpc>
              <a:buFont typeface="Arial" panose="020B0604020202020204" pitchFamily="34" charset="0"/>
              <a:buChar char="•"/>
            </a:pPr>
            <a:r>
              <a:rPr lang="en-US" sz="1600" i="1" dirty="0">
                <a:latin typeface="Verdana"/>
                <a:ea typeface="Verdana"/>
                <a:cs typeface="Aldhabi"/>
              </a:rPr>
              <a:t>Store</a:t>
            </a:r>
            <a:r>
              <a:rPr lang="en-US" sz="1600" dirty="0">
                <a:latin typeface="Verdana"/>
                <a:ea typeface="Verdana"/>
                <a:cs typeface="Aldhabi"/>
              </a:rPr>
              <a:t> contains a reference to </a:t>
            </a:r>
            <a:r>
              <a:rPr lang="en-US" sz="1600" i="1" dirty="0" err="1">
                <a:latin typeface="Verdana"/>
                <a:ea typeface="Verdana"/>
                <a:cs typeface="Aldhabi"/>
              </a:rPr>
              <a:t>generated.Queries</a:t>
            </a:r>
            <a:r>
              <a:rPr lang="en-US" sz="1600" i="1" dirty="0">
                <a:latin typeface="Verdana"/>
                <a:ea typeface="Verdana"/>
                <a:cs typeface="Aldhabi"/>
              </a:rPr>
              <a:t> </a:t>
            </a:r>
            <a:r>
              <a:rPr lang="en-US" sz="1600" dirty="0">
                <a:latin typeface="Verdana"/>
                <a:ea typeface="Verdana"/>
                <a:cs typeface="Aldhabi"/>
              </a:rPr>
              <a:t>as </a:t>
            </a:r>
            <a:r>
              <a:rPr lang="en-US" sz="1600" i="1" dirty="0" err="1">
                <a:latin typeface="Verdana"/>
                <a:ea typeface="Verdana"/>
                <a:cs typeface="Aldhabi"/>
              </a:rPr>
              <a:t>Store.Queries</a:t>
            </a:r>
            <a:r>
              <a:rPr lang="en-US" sz="1600" i="1" dirty="0">
                <a:latin typeface="Verdana"/>
                <a:ea typeface="Verdana"/>
                <a:cs typeface="Aldhabi"/>
              </a:rPr>
              <a:t>.</a:t>
            </a:r>
            <a:r>
              <a:rPr lang="en-US" sz="1600" dirty="0">
                <a:latin typeface="Verdana"/>
                <a:ea typeface="Verdana"/>
                <a:cs typeface="Aldhabi"/>
              </a:rPr>
              <a:t> </a:t>
            </a:r>
            <a:endParaRPr lang="en-US" sz="1600" dirty="0">
              <a:latin typeface="Verdana"/>
              <a:ea typeface="Verdana"/>
              <a:cs typeface="Aldhabi" panose="01000000000000000000" pitchFamily="2" charset="-78"/>
            </a:endParaRPr>
          </a:p>
          <a:p>
            <a:pPr marL="342900" indent="-342900">
              <a:lnSpc>
                <a:spcPct val="150000"/>
              </a:lnSpc>
              <a:buFont typeface="Arial" panose="020B0604020202020204" pitchFamily="34" charset="0"/>
              <a:buChar char="•"/>
            </a:pPr>
            <a:r>
              <a:rPr lang="en-US" sz="1600" dirty="0">
                <a:latin typeface="Verdana"/>
                <a:ea typeface="Verdana"/>
                <a:cs typeface="Aldhabi"/>
              </a:rPr>
              <a:t>Store methods may make one or more calls to </a:t>
            </a:r>
            <a:r>
              <a:rPr lang="en-US" sz="1600" i="1" dirty="0" err="1">
                <a:latin typeface="Verdana"/>
                <a:ea typeface="Verdana"/>
                <a:cs typeface="Aldhabi"/>
              </a:rPr>
              <a:t>Store.Queries</a:t>
            </a:r>
            <a:r>
              <a:rPr lang="en-US" sz="1600" dirty="0">
                <a:latin typeface="Verdana"/>
                <a:ea typeface="Verdana"/>
                <a:cs typeface="Aldhabi"/>
              </a:rPr>
              <a:t> and return either some primitive or transform the data returned by </a:t>
            </a:r>
            <a:r>
              <a:rPr lang="en-US" sz="1600" i="1" dirty="0">
                <a:latin typeface="Verdana"/>
                <a:ea typeface="Verdana"/>
                <a:cs typeface="Aldhabi"/>
              </a:rPr>
              <a:t>Queries</a:t>
            </a:r>
            <a:r>
              <a:rPr lang="en-US" sz="1600" dirty="0">
                <a:latin typeface="Verdana"/>
                <a:ea typeface="Verdana"/>
                <a:cs typeface="Aldhabi"/>
              </a:rPr>
              <a:t> into some </a:t>
            </a:r>
            <a:r>
              <a:rPr lang="en-US" sz="1600" i="1" dirty="0">
                <a:latin typeface="Verdana"/>
                <a:ea typeface="Verdana"/>
                <a:cs typeface="Aldhabi"/>
              </a:rPr>
              <a:t>communication</a:t>
            </a:r>
            <a:r>
              <a:rPr lang="en-US" sz="1600" dirty="0">
                <a:latin typeface="Verdana"/>
                <a:ea typeface="Verdana"/>
                <a:cs typeface="Aldhabi"/>
              </a:rPr>
              <a:t> type(s) and return that.</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3886041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database</a:t>
            </a:r>
            <a:endParaRPr lang="en-US" sz="36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519903"/>
          </a:xfrm>
          <a:prstGeom prst="rect">
            <a:avLst/>
          </a:prstGeom>
          <a:noFill/>
        </p:spPr>
        <p:txBody>
          <a:bodyPr wrap="square" lIns="91440" tIns="45720" rIns="91440" bIns="45720" rtlCol="0" anchor="t">
            <a:spAutoFit/>
          </a:bodyPr>
          <a:lstStyle/>
          <a:p>
            <a:pPr>
              <a:lnSpc>
                <a:spcPct val="150000"/>
              </a:lnSpc>
            </a:pPr>
            <a:r>
              <a:rPr lang="en-US" sz="1600" dirty="0">
                <a:latin typeface="Verdana"/>
                <a:ea typeface="Verdana"/>
                <a:cs typeface="Aldhabi"/>
              </a:rPr>
              <a:t>For example, when initializing a </a:t>
            </a:r>
            <a:r>
              <a:rPr lang="en-US" sz="1600" dirty="0" err="1">
                <a:latin typeface="Verdana"/>
                <a:ea typeface="Verdana"/>
                <a:cs typeface="Aldhabi"/>
              </a:rPr>
              <a:t>UserController</a:t>
            </a:r>
            <a:r>
              <a:rPr lang="en-US" sz="1600" dirty="0">
                <a:latin typeface="Verdana"/>
                <a:ea typeface="Verdana"/>
                <a:cs typeface="Aldhabi"/>
              </a:rPr>
              <a:t> (described later), we will need to know whether they are an admin. This information is stored in the </a:t>
            </a:r>
            <a:r>
              <a:rPr lang="en-US" sz="1600" dirty="0" err="1">
                <a:latin typeface="Verdana"/>
                <a:ea typeface="Verdana"/>
                <a:cs typeface="Aldhabi"/>
              </a:rPr>
              <a:t>AdminAssignments</a:t>
            </a:r>
            <a:r>
              <a:rPr lang="en-US" sz="1600" dirty="0">
                <a:latin typeface="Verdana"/>
                <a:ea typeface="Verdana"/>
                <a:cs typeface="Aldhabi"/>
              </a:rPr>
              <a:t> table, not in the Users table. Store provides a Boolean-returning method for determining Admin status of a user.</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045FE101-AEB4-8EB3-9B01-F753DED68248}"/>
              </a:ext>
            </a:extLst>
          </p:cNvPr>
          <p:cNvPicPr>
            <a:picLocks noChangeAspect="1"/>
          </p:cNvPicPr>
          <p:nvPr/>
        </p:nvPicPr>
        <p:blipFill>
          <a:blip r:embed="rId2"/>
          <a:stretch>
            <a:fillRect/>
          </a:stretch>
        </p:blipFill>
        <p:spPr>
          <a:xfrm>
            <a:off x="494748" y="3114674"/>
            <a:ext cx="11070248" cy="3590925"/>
          </a:xfrm>
          <a:prstGeom prst="rect">
            <a:avLst/>
          </a:prstGeom>
        </p:spPr>
      </p:pic>
    </p:spTree>
    <p:extLst>
      <p:ext uri="{BB962C8B-B14F-4D97-AF65-F5344CB8AC3E}">
        <p14:creationId xmlns:p14="http://schemas.microsoft.com/office/powerpoint/2010/main" val="2485893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Module </a:t>
            </a:r>
            <a:r>
              <a:rPr lang="en-US" sz="3600" i="1" dirty="0">
                <a:latin typeface="Verdana"/>
                <a:ea typeface="Verdana"/>
                <a:cs typeface="Aldhabi"/>
              </a:rPr>
              <a:t>database</a:t>
            </a:r>
            <a:endParaRPr lang="en-US" sz="36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1519903"/>
          </a:xfrm>
          <a:prstGeom prst="rect">
            <a:avLst/>
          </a:prstGeom>
          <a:noFill/>
        </p:spPr>
        <p:txBody>
          <a:bodyPr wrap="square" lIns="91440" tIns="45720" rIns="91440" bIns="45720" rtlCol="0" anchor="t">
            <a:spAutoFit/>
          </a:bodyPr>
          <a:lstStyle/>
          <a:p>
            <a:pPr>
              <a:lnSpc>
                <a:spcPct val="150000"/>
              </a:lnSpc>
            </a:pPr>
            <a:r>
              <a:rPr lang="en-US" sz="1600" dirty="0">
                <a:latin typeface="Verdana"/>
                <a:ea typeface="Verdana"/>
                <a:cs typeface="Aldhabi"/>
              </a:rPr>
              <a:t>Often, Store produces communication entities. In the example, the call to the wordy “transform” function takes raw comment data and builds the final communication entities from it. For example, it hides the content of removed comments and runs an aggregate query to get the vote total.</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pic>
        <p:nvPicPr>
          <p:cNvPr id="7" name="Picture 6">
            <a:extLst>
              <a:ext uri="{FF2B5EF4-FFF2-40B4-BE49-F238E27FC236}">
                <a16:creationId xmlns:a16="http://schemas.microsoft.com/office/drawing/2014/main" id="{17A84222-02CE-0450-754E-36E963F72DBF}"/>
              </a:ext>
            </a:extLst>
          </p:cNvPr>
          <p:cNvPicPr>
            <a:picLocks noChangeAspect="1"/>
          </p:cNvPicPr>
          <p:nvPr/>
        </p:nvPicPr>
        <p:blipFill>
          <a:blip r:embed="rId2"/>
          <a:stretch>
            <a:fillRect/>
          </a:stretch>
        </p:blipFill>
        <p:spPr>
          <a:xfrm>
            <a:off x="1130299" y="2933095"/>
            <a:ext cx="9427849" cy="3836005"/>
          </a:xfrm>
          <a:prstGeom prst="rect">
            <a:avLst/>
          </a:prstGeom>
        </p:spPr>
      </p:pic>
    </p:spTree>
    <p:extLst>
      <p:ext uri="{BB962C8B-B14F-4D97-AF65-F5344CB8AC3E}">
        <p14:creationId xmlns:p14="http://schemas.microsoft.com/office/powerpoint/2010/main" val="1722195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Structure Diagram</a:t>
            </a: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781240"/>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br>
              <a:rPr lang="en-US" sz="1600" dirty="0">
                <a:latin typeface="Amasis MT Pro Light" panose="020B0604020202020204" pitchFamily="18" charset="0"/>
                <a:cs typeface="Aldhabi" panose="01000000000000000000" pitchFamily="2" charset="-78"/>
              </a:rPr>
            </a:br>
            <a:endParaRPr lang="en-US" sz="1600">
              <a:latin typeface="Verdana"/>
              <a:ea typeface="Verdana"/>
              <a:cs typeface="Aldhabi" panose="01000000000000000000" pitchFamily="2" charset="-78"/>
            </a:endParaRPr>
          </a:p>
        </p:txBody>
      </p:sp>
      <p:pic>
        <p:nvPicPr>
          <p:cNvPr id="3" name="Picture 2">
            <a:extLst>
              <a:ext uri="{FF2B5EF4-FFF2-40B4-BE49-F238E27FC236}">
                <a16:creationId xmlns:a16="http://schemas.microsoft.com/office/drawing/2014/main" id="{B8980218-778F-D24A-0BE9-8C80C31913C4}"/>
              </a:ext>
            </a:extLst>
          </p:cNvPr>
          <p:cNvPicPr>
            <a:picLocks noChangeAspect="1"/>
          </p:cNvPicPr>
          <p:nvPr/>
        </p:nvPicPr>
        <p:blipFill>
          <a:blip r:embed="rId2"/>
          <a:stretch>
            <a:fillRect/>
          </a:stretch>
        </p:blipFill>
        <p:spPr>
          <a:xfrm>
            <a:off x="0" y="1283757"/>
            <a:ext cx="12192000" cy="5611285"/>
          </a:xfrm>
          <a:prstGeom prst="rect">
            <a:avLst/>
          </a:prstGeom>
        </p:spPr>
      </p:pic>
      <p:sp>
        <p:nvSpPr>
          <p:cNvPr id="2" name="Oval 1">
            <a:extLst>
              <a:ext uri="{FF2B5EF4-FFF2-40B4-BE49-F238E27FC236}">
                <a16:creationId xmlns:a16="http://schemas.microsoft.com/office/drawing/2014/main" id="{A4257AF4-3F14-301D-5839-089F84C57EA3}"/>
              </a:ext>
            </a:extLst>
          </p:cNvPr>
          <p:cNvSpPr/>
          <p:nvPr/>
        </p:nvSpPr>
        <p:spPr>
          <a:xfrm>
            <a:off x="0" y="1524000"/>
            <a:ext cx="7556500" cy="4330700"/>
          </a:xfrm>
          <a:prstGeom prst="ellipse">
            <a:avLst/>
          </a:prstGeom>
          <a:solidFill>
            <a:srgbClr val="FFC000">
              <a:alpha val="18039"/>
            </a:srgbClr>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sz="1400" dirty="0">
              <a:latin typeface="Verdana"/>
              <a:ea typeface="Verdana"/>
            </a:endParaRPr>
          </a:p>
        </p:txBody>
      </p:sp>
    </p:spTree>
    <p:extLst>
      <p:ext uri="{BB962C8B-B14F-4D97-AF65-F5344CB8AC3E}">
        <p14:creationId xmlns:p14="http://schemas.microsoft.com/office/powerpoint/2010/main" val="1050892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84775"/>
          </a:xfrm>
          <a:prstGeom prst="rect">
            <a:avLst/>
          </a:prstGeom>
          <a:noFill/>
        </p:spPr>
        <p:txBody>
          <a:bodyPr wrap="square" lIns="91440" tIns="45720" rIns="91440" bIns="45720" rtlCol="0" anchor="t">
            <a:spAutoFit/>
          </a:bodyPr>
          <a:lstStyle/>
          <a:p>
            <a:pPr algn="ctr"/>
            <a:r>
              <a:rPr lang="en-US" sz="3200" dirty="0">
                <a:latin typeface="Verdana"/>
                <a:ea typeface="Verdana"/>
                <a:cs typeface="Aldhabi"/>
              </a:rPr>
              <a:t>HTTP Server : </a:t>
            </a:r>
            <a:r>
              <a:rPr lang="en-US" sz="3200" dirty="0" err="1">
                <a:latin typeface="Verdana"/>
                <a:ea typeface="Verdana"/>
                <a:cs typeface="Aldhabi"/>
              </a:rPr>
              <a:t>UserControllerInterface</a:t>
            </a:r>
            <a:endParaRPr lang="en-US" sz="32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596348" y="1549400"/>
            <a:ext cx="10846352" cy="2634119"/>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400" dirty="0">
                <a:latin typeface="Verdana"/>
                <a:ea typeface="Verdana"/>
                <a:cs typeface="Aldhabi"/>
              </a:rPr>
              <a:t>The entity associated with users as they navigate around server data is </a:t>
            </a:r>
            <a:r>
              <a:rPr lang="en-US" sz="1400" dirty="0" err="1">
                <a:latin typeface="Verdana"/>
                <a:ea typeface="Verdana"/>
                <a:cs typeface="Aldhabi"/>
              </a:rPr>
              <a:t>UserControllerInterface</a:t>
            </a:r>
            <a:r>
              <a:rPr lang="en-US" sz="1400" dirty="0">
                <a:latin typeface="Verdana"/>
                <a:ea typeface="Verdana"/>
                <a:cs typeface="Aldhabi"/>
              </a:rPr>
              <a:t>.</a:t>
            </a:r>
          </a:p>
          <a:p>
            <a:pPr marL="342900" indent="-342900">
              <a:lnSpc>
                <a:spcPct val="150000"/>
              </a:lnSpc>
              <a:buFont typeface="Arial" panose="020B0604020202020204" pitchFamily="34" charset="0"/>
              <a:buChar char="•"/>
            </a:pPr>
            <a:r>
              <a:rPr lang="en-US" sz="1400" dirty="0">
                <a:latin typeface="Verdana"/>
                <a:ea typeface="Verdana"/>
                <a:cs typeface="Aldhabi"/>
              </a:rPr>
              <a:t>This interface can be a </a:t>
            </a:r>
            <a:r>
              <a:rPr lang="en-US" sz="1400" dirty="0" err="1">
                <a:latin typeface="Verdana"/>
                <a:ea typeface="Verdana"/>
                <a:cs typeface="Aldhabi"/>
              </a:rPr>
              <a:t>GuestController</a:t>
            </a:r>
            <a:r>
              <a:rPr lang="en-US" sz="1400" dirty="0">
                <a:latin typeface="Verdana"/>
                <a:ea typeface="Verdana"/>
                <a:cs typeface="Aldhabi"/>
              </a:rPr>
              <a:t>, </a:t>
            </a:r>
            <a:r>
              <a:rPr lang="en-US" sz="1400" dirty="0" err="1">
                <a:latin typeface="Verdana"/>
                <a:ea typeface="Verdana"/>
                <a:cs typeface="Aldhabi"/>
              </a:rPr>
              <a:t>MemberController</a:t>
            </a:r>
            <a:r>
              <a:rPr lang="en-US" sz="1400" dirty="0">
                <a:latin typeface="Verdana"/>
                <a:ea typeface="Verdana"/>
                <a:cs typeface="Aldhabi"/>
              </a:rPr>
              <a:t>, </a:t>
            </a:r>
            <a:r>
              <a:rPr lang="en-US" sz="1400" dirty="0" err="1">
                <a:latin typeface="Verdana"/>
                <a:ea typeface="Verdana"/>
                <a:cs typeface="Aldhabi"/>
              </a:rPr>
              <a:t>DomainModeratorController</a:t>
            </a:r>
            <a:r>
              <a:rPr lang="en-US" sz="1400" dirty="0">
                <a:latin typeface="Verdana"/>
                <a:ea typeface="Verdana"/>
                <a:cs typeface="Aldhabi"/>
              </a:rPr>
              <a:t>, </a:t>
            </a:r>
            <a:r>
              <a:rPr lang="en-US" sz="1400" dirty="0" err="1">
                <a:latin typeface="Verdana"/>
                <a:ea typeface="Verdana"/>
                <a:cs typeface="Aldhabi"/>
              </a:rPr>
              <a:t>GlobalModeratorController</a:t>
            </a:r>
            <a:r>
              <a:rPr lang="en-US" sz="1400" dirty="0">
                <a:latin typeface="Verdana"/>
                <a:ea typeface="Verdana"/>
                <a:cs typeface="Aldhabi"/>
              </a:rPr>
              <a:t>, or </a:t>
            </a:r>
            <a:r>
              <a:rPr lang="en-US" sz="1400" dirty="0" err="1">
                <a:latin typeface="Verdana"/>
                <a:ea typeface="Verdana"/>
                <a:cs typeface="Aldhabi"/>
              </a:rPr>
              <a:t>AdminController</a:t>
            </a:r>
            <a:r>
              <a:rPr lang="en-US" sz="1400" dirty="0">
                <a:latin typeface="Verdana"/>
                <a:ea typeface="Verdana"/>
                <a:cs typeface="Aldhabi"/>
              </a:rPr>
              <a:t> ; all implement the methods and are used polymorphically.</a:t>
            </a:r>
          </a:p>
          <a:p>
            <a:pPr marL="342900" indent="-342900">
              <a:lnSpc>
                <a:spcPct val="150000"/>
              </a:lnSpc>
              <a:buFont typeface="Arial" panose="020B0604020202020204" pitchFamily="34" charset="0"/>
              <a:buChar char="•"/>
            </a:pPr>
            <a:r>
              <a:rPr lang="en-US" sz="1400" dirty="0">
                <a:latin typeface="Verdana"/>
                <a:ea typeface="Verdana"/>
                <a:cs typeface="Aldhabi"/>
              </a:rPr>
              <a:t>The </a:t>
            </a:r>
            <a:r>
              <a:rPr lang="en-US" sz="1400" dirty="0" err="1">
                <a:latin typeface="Verdana"/>
                <a:ea typeface="Verdana"/>
                <a:cs typeface="Aldhabi"/>
              </a:rPr>
              <a:t>UserManager</a:t>
            </a:r>
            <a:r>
              <a:rPr lang="en-US" sz="1400" dirty="0">
                <a:latin typeface="Verdana"/>
                <a:ea typeface="Verdana"/>
                <a:cs typeface="Aldhabi"/>
              </a:rPr>
              <a:t> maintains a map of all guest controllers who have recently accessed Comment Anywhere in one map, and all member-or-higher controllers in another.</a:t>
            </a:r>
          </a:p>
          <a:p>
            <a:pPr marL="342900" indent="-342900">
              <a:lnSpc>
                <a:spcPct val="150000"/>
              </a:lnSpc>
              <a:buFont typeface="Arial" panose="020B0604020202020204" pitchFamily="34" charset="0"/>
              <a:buChar char="•"/>
            </a:pPr>
            <a:r>
              <a:rPr lang="en-US" sz="1400" dirty="0">
                <a:latin typeface="Verdana"/>
                <a:ea typeface="Verdana"/>
                <a:cs typeface="Aldhabi"/>
              </a:rPr>
              <a:t>Each Page, representing a distinct comment section initialized from database data, also keeps a map of controllers that are currently viewing it, so that it can de-initialize when its data is no longer needed.</a:t>
            </a:r>
            <a:br>
              <a:rPr lang="en-US" sz="1400" dirty="0">
                <a:latin typeface="Verdana"/>
                <a:cs typeface="Aldhabi" panose="01000000000000000000" pitchFamily="2" charset="-78"/>
              </a:rPr>
            </a:br>
            <a:endParaRPr lang="en-US" sz="1400">
              <a:latin typeface="Verdana"/>
              <a:ea typeface="Verdana"/>
              <a:cs typeface="Aldhabi" panose="01000000000000000000" pitchFamily="2" charset="-78"/>
            </a:endParaRPr>
          </a:p>
        </p:txBody>
      </p:sp>
    </p:spTree>
    <p:extLst>
      <p:ext uri="{BB962C8B-B14F-4D97-AF65-F5344CB8AC3E}">
        <p14:creationId xmlns:p14="http://schemas.microsoft.com/office/powerpoint/2010/main" val="37100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a:t>
            </a:r>
            <a:r>
              <a:rPr lang="en-US" sz="3600" dirty="0" err="1">
                <a:latin typeface="Verdana"/>
                <a:ea typeface="Verdana"/>
                <a:cs typeface="Aldhabi"/>
              </a:rPr>
              <a:t>UserControllerInterface</a:t>
            </a:r>
            <a:endParaRPr lang="en-US" sz="36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330200" y="1419350"/>
            <a:ext cx="11265452" cy="4105226"/>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A reference to a user’s associated controller is attached to their HTTP Request Context at the time their authentication token is parsed by the middleware. A controller is always attached to a request; if a login token is not existent or invalid, a new </a:t>
            </a:r>
            <a:r>
              <a:rPr lang="en-US" sz="1600" i="1" dirty="0" err="1">
                <a:latin typeface="Verdana"/>
                <a:ea typeface="Verdana"/>
                <a:cs typeface="Aldhabi"/>
              </a:rPr>
              <a:t>GuestController</a:t>
            </a:r>
            <a:r>
              <a:rPr lang="en-US" sz="1600" dirty="0">
                <a:latin typeface="Verdana"/>
                <a:ea typeface="Verdana"/>
                <a:cs typeface="Aldhabi"/>
              </a:rPr>
              <a:t> is created for the Request.</a:t>
            </a:r>
          </a:p>
          <a:p>
            <a:pPr marL="342900" indent="-342900">
              <a:lnSpc>
                <a:spcPct val="150000"/>
              </a:lnSpc>
              <a:buFont typeface="Arial" panose="020B0604020202020204" pitchFamily="34" charset="0"/>
              <a:buChar char="•"/>
            </a:pPr>
            <a:r>
              <a:rPr lang="en-US" sz="1600" dirty="0">
                <a:latin typeface="Verdana"/>
                <a:ea typeface="Verdana"/>
                <a:cs typeface="Aldhabi"/>
              </a:rPr>
              <a:t>The actual calls which realize the effects of a user action, such as posting a comment, are made in their particular controller. The Server object itself is, in general, unconcerned with the access level of a given controller and simply parses the HTTP Request’s body into the appropriate </a:t>
            </a:r>
            <a:r>
              <a:rPr lang="en-US" sz="1600" i="1" dirty="0">
                <a:latin typeface="Verdana"/>
                <a:ea typeface="Verdana"/>
                <a:cs typeface="Aldhabi"/>
              </a:rPr>
              <a:t>communication</a:t>
            </a:r>
            <a:r>
              <a:rPr lang="en-US" sz="1600" dirty="0">
                <a:latin typeface="Verdana"/>
                <a:ea typeface="Verdana"/>
                <a:cs typeface="Aldhabi"/>
              </a:rPr>
              <a:t> type, then hands off the execution of the command to the controller already associated with the request.</a:t>
            </a:r>
          </a:p>
          <a:p>
            <a:pPr marL="342900" indent="-342900">
              <a:lnSpc>
                <a:spcPct val="150000"/>
              </a:lnSpc>
              <a:buFont typeface="Arial" panose="020B0604020202020204" pitchFamily="34" charset="0"/>
              <a:buChar char="•"/>
            </a:pPr>
            <a:r>
              <a:rPr lang="en-US" sz="1600" i="1" dirty="0" err="1">
                <a:latin typeface="Verdana"/>
                <a:ea typeface="Verdana"/>
                <a:cs typeface="Aldhabi"/>
              </a:rPr>
              <a:t>Server.PostNewComment</a:t>
            </a:r>
            <a:r>
              <a:rPr lang="en-US" sz="1600" dirty="0">
                <a:latin typeface="Verdana"/>
                <a:ea typeface="Verdana"/>
                <a:cs typeface="Aldhabi"/>
              </a:rPr>
              <a:t> may call, for example, </a:t>
            </a:r>
            <a:r>
              <a:rPr lang="en-US" sz="1600" i="1" dirty="0" err="1">
                <a:latin typeface="Verdana"/>
                <a:ea typeface="Verdana"/>
                <a:cs typeface="Aldhabi"/>
              </a:rPr>
              <a:t>HandleNewComment</a:t>
            </a:r>
            <a:r>
              <a:rPr lang="en-US" sz="1600" dirty="0">
                <a:latin typeface="Verdana"/>
                <a:ea typeface="Verdana"/>
                <a:cs typeface="Aldhabi"/>
              </a:rPr>
              <a:t> on the interface; if they are a logged in user, a new comment will be posted. If they are a Guest, they will simply receive an error message to display.</a:t>
            </a:r>
            <a:br>
              <a:rPr lang="en-US" sz="1600" dirty="0">
                <a:latin typeface="Verdana"/>
                <a:cs typeface="Aldhabi" panose="01000000000000000000" pitchFamily="2" charset="-78"/>
              </a:rPr>
            </a:b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2052518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646331"/>
          </a:xfrm>
          <a:prstGeom prst="rect">
            <a:avLst/>
          </a:prstGeom>
          <a:noFill/>
        </p:spPr>
        <p:txBody>
          <a:bodyPr wrap="square" lIns="91440" tIns="45720" rIns="91440" bIns="45720" rtlCol="0" anchor="t">
            <a:spAutoFit/>
          </a:bodyPr>
          <a:lstStyle/>
          <a:p>
            <a:pPr algn="ctr"/>
            <a:r>
              <a:rPr lang="en-US" sz="3600" dirty="0">
                <a:latin typeface="Verdana"/>
                <a:ea typeface="Verdana"/>
                <a:cs typeface="Aldhabi"/>
              </a:rPr>
              <a:t>HTTP Server : </a:t>
            </a:r>
            <a:r>
              <a:rPr lang="en-US" sz="3600" dirty="0" err="1">
                <a:latin typeface="Verdana"/>
                <a:ea typeface="Verdana"/>
                <a:cs typeface="Aldhabi"/>
              </a:rPr>
              <a:t>UserControllerInterface</a:t>
            </a:r>
            <a:endParaRPr lang="en-US" sz="3600">
              <a:latin typeface="Verdana"/>
              <a:ea typeface="Verdana"/>
              <a:cs typeface="Aldhabi"/>
            </a:endParaRPr>
          </a:p>
        </p:txBody>
      </p:sp>
      <p:sp>
        <p:nvSpPr>
          <p:cNvPr id="4" name="TextBox 3">
            <a:extLst>
              <a:ext uri="{FF2B5EF4-FFF2-40B4-BE49-F238E27FC236}">
                <a16:creationId xmlns:a16="http://schemas.microsoft.com/office/drawing/2014/main" id="{9784F8D8-BC8C-63B8-8AEB-695D66588BCC}"/>
              </a:ext>
            </a:extLst>
          </p:cNvPr>
          <p:cNvSpPr txBox="1"/>
          <p:nvPr/>
        </p:nvSpPr>
        <p:spPr>
          <a:xfrm>
            <a:off x="330200" y="1419350"/>
            <a:ext cx="11265452" cy="3735895"/>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err="1">
                <a:latin typeface="Verdana"/>
                <a:ea typeface="Verdana"/>
                <a:cs typeface="Aldhabi"/>
              </a:rPr>
              <a:t>UserControllers</a:t>
            </a:r>
            <a:r>
              <a:rPr lang="en-US" sz="1600" dirty="0">
                <a:latin typeface="Verdana"/>
                <a:ea typeface="Verdana"/>
                <a:cs typeface="Aldhabi"/>
              </a:rPr>
              <a:t> have a member array of </a:t>
            </a:r>
            <a:r>
              <a:rPr lang="en-US" sz="1600" i="1" dirty="0">
                <a:latin typeface="Verdana"/>
                <a:ea typeface="Verdana"/>
                <a:cs typeface="Aldhabi"/>
              </a:rPr>
              <a:t>communication</a:t>
            </a:r>
            <a:r>
              <a:rPr lang="en-US" sz="1600" dirty="0">
                <a:latin typeface="Verdana"/>
                <a:ea typeface="Verdana"/>
                <a:cs typeface="Aldhabi"/>
              </a:rPr>
              <a:t> types called </a:t>
            </a:r>
            <a:r>
              <a:rPr lang="en-US" sz="1600" i="1" dirty="0" err="1">
                <a:latin typeface="Verdana"/>
                <a:ea typeface="Verdana"/>
                <a:cs typeface="Aldhabi"/>
              </a:rPr>
              <a:t>nextResponse</a:t>
            </a:r>
            <a:r>
              <a:rPr lang="en-US" sz="1600" i="1" dirty="0">
                <a:latin typeface="Verdana"/>
                <a:ea typeface="Verdana"/>
                <a:cs typeface="Aldhabi"/>
              </a:rPr>
              <a:t>.</a:t>
            </a:r>
          </a:p>
          <a:p>
            <a:pPr marL="342900" indent="-342900">
              <a:lnSpc>
                <a:spcPct val="150000"/>
              </a:lnSpc>
              <a:buFont typeface="Arial" panose="020B0604020202020204" pitchFamily="34" charset="0"/>
              <a:buChar char="•"/>
            </a:pPr>
            <a:r>
              <a:rPr lang="en-US" sz="1600" dirty="0">
                <a:latin typeface="Verdana"/>
                <a:ea typeface="Verdana"/>
                <a:cs typeface="Aldhabi"/>
              </a:rPr>
              <a:t>As a request is processed, communication entities, ranging from </a:t>
            </a:r>
            <a:r>
              <a:rPr lang="en-US" sz="1600" dirty="0" err="1">
                <a:latin typeface="Verdana"/>
                <a:ea typeface="Verdana"/>
                <a:cs typeface="Aldhabi"/>
              </a:rPr>
              <a:t>LoginResponses</a:t>
            </a:r>
            <a:r>
              <a:rPr lang="en-US" sz="1600" dirty="0">
                <a:latin typeface="Verdana"/>
                <a:ea typeface="Verdana"/>
                <a:cs typeface="Aldhabi"/>
              </a:rPr>
              <a:t> to Messages to Comment data are pushed to this array.</a:t>
            </a:r>
          </a:p>
          <a:p>
            <a:pPr marL="342900" indent="-342900">
              <a:lnSpc>
                <a:spcPct val="150000"/>
              </a:lnSpc>
              <a:buFont typeface="Arial" panose="020B0604020202020204" pitchFamily="34" charset="0"/>
              <a:buChar char="•"/>
            </a:pPr>
            <a:r>
              <a:rPr lang="en-US" sz="1600" dirty="0">
                <a:latin typeface="Verdana"/>
                <a:ea typeface="Verdana"/>
                <a:cs typeface="Aldhabi"/>
              </a:rPr>
              <a:t>A request may cause communication entities to be pushed to other </a:t>
            </a:r>
            <a:r>
              <a:rPr lang="en-US" sz="1600" dirty="0" err="1">
                <a:latin typeface="Verdana"/>
                <a:ea typeface="Verdana"/>
                <a:cs typeface="Aldhabi"/>
              </a:rPr>
              <a:t>UserControllers</a:t>
            </a:r>
            <a:r>
              <a:rPr lang="en-US" sz="1600" dirty="0">
                <a:latin typeface="Verdana"/>
                <a:ea typeface="Verdana"/>
                <a:cs typeface="Aldhabi"/>
              </a:rPr>
              <a:t> as well. For example, posting a new comment will cause that new comment data to be pushed to the </a:t>
            </a:r>
            <a:r>
              <a:rPr lang="en-US" sz="1600" i="1" dirty="0" err="1">
                <a:latin typeface="Verdana"/>
                <a:ea typeface="Verdana"/>
                <a:cs typeface="Aldhabi"/>
              </a:rPr>
              <a:t>nextResponse</a:t>
            </a:r>
            <a:r>
              <a:rPr lang="en-US" sz="1600" dirty="0">
                <a:latin typeface="Verdana"/>
                <a:ea typeface="Verdana"/>
                <a:cs typeface="Aldhabi"/>
              </a:rPr>
              <a:t> array of all controllers who are currently on that page.</a:t>
            </a:r>
          </a:p>
          <a:p>
            <a:pPr marL="342900" indent="-342900">
              <a:lnSpc>
                <a:spcPct val="150000"/>
              </a:lnSpc>
              <a:buFont typeface="Arial" panose="020B0604020202020204" pitchFamily="34" charset="0"/>
              <a:buChar char="•"/>
            </a:pPr>
            <a:r>
              <a:rPr lang="en-US" sz="1600" dirty="0">
                <a:latin typeface="Verdana"/>
                <a:ea typeface="Verdana"/>
                <a:cs typeface="Aldhabi"/>
              </a:rPr>
              <a:t>When a request finishes, </a:t>
            </a:r>
            <a:r>
              <a:rPr lang="en-US" sz="1600" i="1" dirty="0" err="1">
                <a:latin typeface="Verdana"/>
                <a:ea typeface="Verdana"/>
                <a:cs typeface="Aldhabi"/>
              </a:rPr>
              <a:t>nextResponse</a:t>
            </a:r>
            <a:r>
              <a:rPr lang="en-US" sz="1600" dirty="0">
                <a:latin typeface="Verdana"/>
                <a:ea typeface="Verdana"/>
                <a:cs typeface="Aldhabi"/>
              </a:rPr>
              <a:t> is sent as a JSON array in the body of the HTTP Response. </a:t>
            </a:r>
            <a:endParaRPr lang="en-US" sz="1600" dirty="0">
              <a:latin typeface="Verdana"/>
              <a:ea typeface="Verdana"/>
              <a:cs typeface="Aldhabi" panose="01000000000000000000" pitchFamily="2" charset="-78"/>
            </a:endParaRPr>
          </a:p>
          <a:p>
            <a:pPr marL="342900" indent="-342900">
              <a:lnSpc>
                <a:spcPct val="150000"/>
              </a:lnSpc>
              <a:buFont typeface="Arial" panose="020B0604020202020204" pitchFamily="34" charset="0"/>
              <a:buChar char="•"/>
            </a:pPr>
            <a:r>
              <a:rPr lang="en-US" sz="1600" dirty="0">
                <a:latin typeface="Verdana"/>
                <a:ea typeface="Verdana"/>
                <a:cs typeface="Aldhabi"/>
              </a:rPr>
              <a:t>The front end parses each item of this response and renders changes on the UI accordingly.</a:t>
            </a:r>
          </a:p>
          <a:p>
            <a:pPr marL="342900" indent="-342900">
              <a:lnSpc>
                <a:spcPct val="150000"/>
              </a:lnSpc>
              <a:buFont typeface="Arial" panose="020B0604020202020204" pitchFamily="34" charset="0"/>
              <a:buChar char="•"/>
            </a:pPr>
            <a:r>
              <a:rPr lang="en-US" sz="1600" dirty="0">
                <a:latin typeface="Verdana"/>
                <a:ea typeface="Verdana"/>
                <a:cs typeface="Aldhabi"/>
              </a:rPr>
              <a:t>Typically, the response items will only be related to the action the user just attempted to perform, but if it has been a while since they talked to the server, there may also be additional items waiting for them.</a:t>
            </a:r>
          </a:p>
        </p:txBody>
      </p:sp>
    </p:spTree>
    <p:extLst>
      <p:ext uri="{BB962C8B-B14F-4D97-AF65-F5344CB8AC3E}">
        <p14:creationId xmlns:p14="http://schemas.microsoft.com/office/powerpoint/2010/main" val="3424172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461310" y="425328"/>
            <a:ext cx="11270756" cy="523220"/>
          </a:xfrm>
          <a:prstGeom prst="rect">
            <a:avLst/>
          </a:prstGeom>
          <a:noFill/>
        </p:spPr>
        <p:txBody>
          <a:bodyPr wrap="square" lIns="91440" tIns="45720" rIns="91440" bIns="45720" rtlCol="0" anchor="t">
            <a:spAutoFit/>
          </a:bodyPr>
          <a:lstStyle/>
          <a:p>
            <a:pPr algn="ctr"/>
            <a:r>
              <a:rPr lang="en-US" sz="2800" dirty="0">
                <a:latin typeface="Verdana"/>
                <a:ea typeface="Verdana"/>
                <a:cs typeface="Aldhabi"/>
              </a:rPr>
              <a:t>HTTP Server : Anatomy of a Request’s Life - Preflight</a:t>
            </a:r>
          </a:p>
        </p:txBody>
      </p:sp>
      <p:sp>
        <p:nvSpPr>
          <p:cNvPr id="4" name="TextBox 3">
            <a:extLst>
              <a:ext uri="{FF2B5EF4-FFF2-40B4-BE49-F238E27FC236}">
                <a16:creationId xmlns:a16="http://schemas.microsoft.com/office/drawing/2014/main" id="{0AC796F4-A58C-BA9E-99BC-F11F862CCC19}"/>
              </a:ext>
            </a:extLst>
          </p:cNvPr>
          <p:cNvSpPr txBox="1"/>
          <p:nvPr/>
        </p:nvSpPr>
        <p:spPr>
          <a:xfrm>
            <a:off x="330200" y="1419350"/>
            <a:ext cx="11265452" cy="4105226"/>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1600" dirty="0">
                <a:latin typeface="Verdana"/>
                <a:ea typeface="Verdana"/>
                <a:cs typeface="Aldhabi"/>
              </a:rPr>
              <a:t>Our server is atypical in that the user is not talking to the server from a webpage we have provided them. They are on some other website or “none” at all in the browser environment. </a:t>
            </a:r>
            <a:endParaRPr lang="en-US" sz="1600" dirty="0">
              <a:latin typeface="Verdana"/>
              <a:ea typeface="Verdana"/>
              <a:cs typeface="Aldhabi" panose="01000000000000000000" pitchFamily="2" charset="-78"/>
            </a:endParaRPr>
          </a:p>
          <a:p>
            <a:pPr marL="342900" indent="-342900">
              <a:lnSpc>
                <a:spcPct val="150000"/>
              </a:lnSpc>
              <a:buFont typeface="Arial" panose="020B0604020202020204" pitchFamily="34" charset="0"/>
              <a:buChar char="•"/>
            </a:pPr>
            <a:r>
              <a:rPr lang="en-US" sz="1600" dirty="0">
                <a:latin typeface="Verdana"/>
                <a:ea typeface="Verdana"/>
                <a:cs typeface="Aldhabi"/>
              </a:rPr>
              <a:t>For this reason, we need to enable a special policy called </a:t>
            </a:r>
            <a:r>
              <a:rPr lang="en-US" sz="1600" b="1" dirty="0">
                <a:latin typeface="Verdana"/>
                <a:ea typeface="Verdana"/>
                <a:cs typeface="Aldhabi"/>
              </a:rPr>
              <a:t>Cross Origin Resource Sharing (CORS)</a:t>
            </a:r>
            <a:r>
              <a:rPr lang="en-US" sz="1600" dirty="0">
                <a:latin typeface="Verdana"/>
                <a:ea typeface="Verdana"/>
                <a:cs typeface="Aldhabi"/>
              </a:rPr>
              <a:t>, or modern browsers will interrupt the request.</a:t>
            </a:r>
          </a:p>
          <a:p>
            <a:pPr marL="342900" indent="-342900">
              <a:lnSpc>
                <a:spcPct val="150000"/>
              </a:lnSpc>
              <a:buFont typeface="Arial" panose="020B0604020202020204" pitchFamily="34" charset="0"/>
              <a:buChar char="•"/>
            </a:pPr>
            <a:r>
              <a:rPr lang="en-US" sz="1600" dirty="0">
                <a:latin typeface="Verdana"/>
                <a:ea typeface="Verdana"/>
                <a:cs typeface="Aldhabi"/>
              </a:rPr>
              <a:t>MDN defines CORS as follows [1]:</a:t>
            </a:r>
          </a:p>
          <a:p>
            <a:pPr marL="800100" lvl="1" indent="-342900">
              <a:lnSpc>
                <a:spcPct val="150000"/>
              </a:lnSpc>
              <a:buFont typeface="Arial" panose="020B0604020202020204" pitchFamily="34" charset="0"/>
              <a:buChar char="•"/>
            </a:pPr>
            <a:r>
              <a:rPr lang="en-US" sz="1600" dirty="0">
                <a:latin typeface="Verdana"/>
                <a:ea typeface="Verdana"/>
                <a:cs typeface="Aldhabi"/>
              </a:rPr>
              <a:t>“</a:t>
            </a:r>
            <a:r>
              <a:rPr lang="en-US" sz="1600" b="1" dirty="0">
                <a:latin typeface="Verdana"/>
                <a:ea typeface="Verdana"/>
              </a:rPr>
              <a:t>Cross-Origin Resource Sharing</a:t>
            </a:r>
            <a:r>
              <a:rPr lang="en-US" sz="1600" dirty="0">
                <a:latin typeface="Verdana"/>
                <a:ea typeface="Verdana"/>
              </a:rPr>
              <a:t> (</a:t>
            </a:r>
            <a:r>
              <a:rPr lang="en-US" sz="1600" dirty="0">
                <a:latin typeface="Verdana"/>
                <a:ea typeface="Verdana"/>
                <a:hlinkClick r:id="rId2"/>
              </a:rPr>
              <a:t>CORS</a:t>
            </a:r>
            <a:r>
              <a:rPr lang="en-US" sz="1600" dirty="0">
                <a:latin typeface="Verdana"/>
                <a:ea typeface="Verdana"/>
              </a:rPr>
              <a:t>) is an </a:t>
            </a:r>
            <a:r>
              <a:rPr lang="en-US" sz="1600" dirty="0">
                <a:latin typeface="Verdana"/>
                <a:ea typeface="Verdana"/>
                <a:hlinkClick r:id="rId3"/>
              </a:rPr>
              <a:t>HTTP</a:t>
            </a:r>
            <a:r>
              <a:rPr lang="en-US" sz="1600" dirty="0">
                <a:latin typeface="Verdana"/>
                <a:ea typeface="Verdana"/>
              </a:rPr>
              <a:t>-header based mechanism that allows a server to indicate any </a:t>
            </a:r>
            <a:r>
              <a:rPr lang="en-US" sz="1600" dirty="0">
                <a:latin typeface="Verdana"/>
                <a:ea typeface="Verdana"/>
                <a:hlinkClick r:id="rId4"/>
              </a:rPr>
              <a:t>origins</a:t>
            </a:r>
            <a:r>
              <a:rPr lang="en-US" sz="1600" dirty="0">
                <a:latin typeface="Verdana"/>
                <a:ea typeface="Verdana"/>
              </a:rPr>
              <a:t> (domain, scheme, or port) other than its own from which a browser should permit loading resources. CORS also relies on a mechanism by which browsers make a "preflight" request to the server hosting the cross-origin resource, in order to check that the server will permit the actual request. In that preflight, the browser sends headers that indicate the HTTP method and headers that will be used in the actual request.”</a:t>
            </a:r>
            <a:endParaRPr lang="en-US" sz="1600">
              <a:latin typeface="Verdana"/>
              <a:ea typeface="Verdana"/>
              <a:cs typeface="Aldhabi" panose="01000000000000000000" pitchFamily="2" charset="-78"/>
            </a:endParaRPr>
          </a:p>
        </p:txBody>
      </p:sp>
    </p:spTree>
    <p:extLst>
      <p:ext uri="{BB962C8B-B14F-4D97-AF65-F5344CB8AC3E}">
        <p14:creationId xmlns:p14="http://schemas.microsoft.com/office/powerpoint/2010/main" val="321980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F36F-83DA-D076-3403-7A348C23315A}"/>
              </a:ext>
            </a:extLst>
          </p:cNvPr>
          <p:cNvSpPr>
            <a:spLocks noGrp="1"/>
          </p:cNvSpPr>
          <p:nvPr>
            <p:ph type="title"/>
          </p:nvPr>
        </p:nvSpPr>
        <p:spPr>
          <a:xfrm>
            <a:off x="262762" y="2925080"/>
            <a:ext cx="11673068" cy="1000788"/>
          </a:xfrm>
        </p:spPr>
        <p:txBody>
          <a:bodyPr>
            <a:noAutofit/>
          </a:bodyPr>
          <a:lstStyle/>
          <a:p>
            <a:pPr algn="ctr"/>
            <a:r>
              <a:rPr lang="en-US" sz="4800">
                <a:latin typeface="Verdana"/>
                <a:ea typeface="Verdana"/>
                <a:cs typeface="Calibri Light"/>
              </a:rPr>
              <a:t>Comment Anywhere: A Quick Look</a:t>
            </a:r>
            <a:endParaRPr lang="en-US" sz="4800">
              <a:latin typeface="Verdana"/>
              <a:ea typeface="Verdana"/>
            </a:endParaRPr>
          </a:p>
        </p:txBody>
      </p:sp>
    </p:spTree>
    <p:extLst>
      <p:ext uri="{BB962C8B-B14F-4D97-AF65-F5344CB8AC3E}">
        <p14:creationId xmlns:p14="http://schemas.microsoft.com/office/powerpoint/2010/main" val="401310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lIns="91440" tIns="45720" rIns="91440" bIns="45720" rtlCol="0" anchor="t">
            <a:spAutoFit/>
          </a:bodyPr>
          <a:lstStyle/>
          <a:p>
            <a:pPr algn="ctr"/>
            <a:r>
              <a:rPr lang="en-US" sz="2800" dirty="0">
                <a:latin typeface="Verdana"/>
                <a:ea typeface="Verdana"/>
                <a:cs typeface="Aldhabi"/>
              </a:rPr>
              <a:t>HTTP Server : Anatomy of a Request’s Life - Preflight</a:t>
            </a:r>
          </a:p>
        </p:txBody>
      </p:sp>
      <p:pic>
        <p:nvPicPr>
          <p:cNvPr id="3" name="Picture 2">
            <a:extLst>
              <a:ext uri="{FF2B5EF4-FFF2-40B4-BE49-F238E27FC236}">
                <a16:creationId xmlns:a16="http://schemas.microsoft.com/office/drawing/2014/main" id="{67B93ADA-B0F0-A637-69A0-EE8791B74C5B}"/>
              </a:ext>
            </a:extLst>
          </p:cNvPr>
          <p:cNvPicPr>
            <a:picLocks noChangeAspect="1"/>
          </p:cNvPicPr>
          <p:nvPr/>
        </p:nvPicPr>
        <p:blipFill>
          <a:blip r:embed="rId2"/>
          <a:stretch>
            <a:fillRect/>
          </a:stretch>
        </p:blipFill>
        <p:spPr>
          <a:xfrm>
            <a:off x="5575300" y="1269450"/>
            <a:ext cx="6392863" cy="5492620"/>
          </a:xfrm>
          <a:prstGeom prst="rect">
            <a:avLst/>
          </a:prstGeom>
        </p:spPr>
      </p:pic>
    </p:spTree>
    <p:extLst>
      <p:ext uri="{BB962C8B-B14F-4D97-AF65-F5344CB8AC3E}">
        <p14:creationId xmlns:p14="http://schemas.microsoft.com/office/powerpoint/2010/main" val="624455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C7F3DD4-3FFB-436B-2FB0-EBD7B7A24EC0}"/>
              </a:ext>
            </a:extLst>
          </p:cNvPr>
          <p:cNvSpPr txBox="1"/>
          <p:nvPr/>
        </p:nvSpPr>
        <p:spPr>
          <a:xfrm>
            <a:off x="596348" y="357809"/>
            <a:ext cx="10846352" cy="523220"/>
          </a:xfrm>
          <a:prstGeom prst="rect">
            <a:avLst/>
          </a:prstGeom>
          <a:noFill/>
        </p:spPr>
        <p:txBody>
          <a:bodyPr wrap="square" lIns="91440" tIns="45720" rIns="91440" bIns="45720" rtlCol="0" anchor="t">
            <a:spAutoFit/>
          </a:bodyPr>
          <a:lstStyle/>
          <a:p>
            <a:pPr algn="ctr"/>
            <a:r>
              <a:rPr lang="en-US" sz="2800" dirty="0">
                <a:latin typeface="Verdana"/>
                <a:ea typeface="Verdana"/>
                <a:cs typeface="Aldhabi"/>
              </a:rPr>
              <a:t>HTTP Server : Anatomy of a Request’s Life - Endpoint</a:t>
            </a:r>
          </a:p>
        </p:txBody>
      </p:sp>
      <p:pic>
        <p:nvPicPr>
          <p:cNvPr id="6" name="Picture 5">
            <a:extLst>
              <a:ext uri="{FF2B5EF4-FFF2-40B4-BE49-F238E27FC236}">
                <a16:creationId xmlns:a16="http://schemas.microsoft.com/office/drawing/2014/main" id="{762CC2E8-B7E2-AFB3-6577-521AEA31521A}"/>
              </a:ext>
            </a:extLst>
          </p:cNvPr>
          <p:cNvPicPr>
            <a:picLocks noChangeAspect="1"/>
          </p:cNvPicPr>
          <p:nvPr/>
        </p:nvPicPr>
        <p:blipFill>
          <a:blip r:embed="rId2"/>
          <a:stretch>
            <a:fillRect/>
          </a:stretch>
        </p:blipFill>
        <p:spPr>
          <a:xfrm>
            <a:off x="5547737" y="1478649"/>
            <a:ext cx="6315998" cy="3900702"/>
          </a:xfrm>
          <a:prstGeom prst="rect">
            <a:avLst/>
          </a:prstGeom>
        </p:spPr>
      </p:pic>
    </p:spTree>
    <p:extLst>
      <p:ext uri="{BB962C8B-B14F-4D97-AF65-F5344CB8AC3E}">
        <p14:creationId xmlns:p14="http://schemas.microsoft.com/office/powerpoint/2010/main" val="197250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text, application&#10;&#10;Description automatically generated">
            <a:extLst>
              <a:ext uri="{FF2B5EF4-FFF2-40B4-BE49-F238E27FC236}">
                <a16:creationId xmlns:a16="http://schemas.microsoft.com/office/drawing/2014/main" id="{4B44D63D-413D-8583-3523-B85B2C76D900}"/>
              </a:ext>
            </a:extLst>
          </p:cNvPr>
          <p:cNvPicPr>
            <a:picLocks noChangeAspect="1"/>
          </p:cNvPicPr>
          <p:nvPr/>
        </p:nvPicPr>
        <p:blipFill>
          <a:blip r:embed="rId2"/>
          <a:stretch>
            <a:fillRect/>
          </a:stretch>
        </p:blipFill>
        <p:spPr>
          <a:xfrm>
            <a:off x="1425615" y="58865"/>
            <a:ext cx="9340768" cy="6740267"/>
          </a:xfrm>
          <a:prstGeom prst="rect">
            <a:avLst/>
          </a:prstGeom>
        </p:spPr>
      </p:pic>
      <p:grpSp>
        <p:nvGrpSpPr>
          <p:cNvPr id="18" name="Group 17">
            <a:extLst>
              <a:ext uri="{FF2B5EF4-FFF2-40B4-BE49-F238E27FC236}">
                <a16:creationId xmlns:a16="http://schemas.microsoft.com/office/drawing/2014/main" id="{E29FEC19-14F8-228A-56BD-DB8045BB5CBF}"/>
              </a:ext>
            </a:extLst>
          </p:cNvPr>
          <p:cNvGrpSpPr/>
          <p:nvPr/>
        </p:nvGrpSpPr>
        <p:grpSpPr>
          <a:xfrm>
            <a:off x="636609" y="2478911"/>
            <a:ext cx="5835568" cy="1765138"/>
            <a:chOff x="636609" y="2478911"/>
            <a:chExt cx="5835568" cy="1765138"/>
          </a:xfrm>
        </p:grpSpPr>
        <p:grpSp>
          <p:nvGrpSpPr>
            <p:cNvPr id="11" name="Group 10">
              <a:extLst>
                <a:ext uri="{FF2B5EF4-FFF2-40B4-BE49-F238E27FC236}">
                  <a16:creationId xmlns:a16="http://schemas.microsoft.com/office/drawing/2014/main" id="{C8D4282E-698C-2071-8BE5-4CDAE8B82170}"/>
                </a:ext>
              </a:extLst>
            </p:cNvPr>
            <p:cNvGrpSpPr/>
            <p:nvPr/>
          </p:nvGrpSpPr>
          <p:grpSpPr>
            <a:xfrm>
              <a:off x="636609" y="2738374"/>
              <a:ext cx="5087073" cy="1505675"/>
              <a:chOff x="723419" y="1339767"/>
              <a:chExt cx="5087073" cy="1505675"/>
            </a:xfrm>
          </p:grpSpPr>
          <p:cxnSp>
            <p:nvCxnSpPr>
              <p:cNvPr id="12" name="Straight Arrow Connector 11">
                <a:extLst>
                  <a:ext uri="{FF2B5EF4-FFF2-40B4-BE49-F238E27FC236}">
                    <a16:creationId xmlns:a16="http://schemas.microsoft.com/office/drawing/2014/main" id="{C9B3CF7E-2E9A-402A-B454-965AA9AE86A9}"/>
                  </a:ext>
                </a:extLst>
              </p:cNvPr>
              <p:cNvCxnSpPr>
                <a:cxnSpLocks/>
              </p:cNvCxnSpPr>
              <p:nvPr/>
            </p:nvCxnSpPr>
            <p:spPr>
              <a:xfrm flipV="1">
                <a:off x="4597078" y="1339767"/>
                <a:ext cx="1213414" cy="908616"/>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F5E8EACD-E22A-7A37-F179-B680538CECDF}"/>
                  </a:ext>
                </a:extLst>
              </p:cNvPr>
              <p:cNvSpPr/>
              <p:nvPr/>
            </p:nvSpPr>
            <p:spPr>
              <a:xfrm>
                <a:off x="723419" y="1716911"/>
                <a:ext cx="3935392" cy="112853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Verdana"/>
                    <a:ea typeface="Verdana"/>
                    <a:cs typeface="Dubai"/>
                  </a:rPr>
                  <a:t>Users can sort comments by any of these dimensions.</a:t>
                </a:r>
                <a:endParaRPr lang="en-US" sz="1600" dirty="0">
                  <a:latin typeface="Verdana"/>
                  <a:ea typeface="Verdana"/>
                </a:endParaRPr>
              </a:p>
            </p:txBody>
          </p:sp>
        </p:grpSp>
        <p:sp>
          <p:nvSpPr>
            <p:cNvPr id="14" name="Rectangle 13">
              <a:extLst>
                <a:ext uri="{FF2B5EF4-FFF2-40B4-BE49-F238E27FC236}">
                  <a16:creationId xmlns:a16="http://schemas.microsoft.com/office/drawing/2014/main" id="{394A1B13-09AC-CB9A-A4A2-01B966C8D848}"/>
                </a:ext>
              </a:extLst>
            </p:cNvPr>
            <p:cNvSpPr/>
            <p:nvPr/>
          </p:nvSpPr>
          <p:spPr>
            <a:xfrm>
              <a:off x="5854860" y="2478911"/>
              <a:ext cx="617317" cy="25078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ea typeface="Verdana"/>
              </a:endParaRPr>
            </a:p>
          </p:txBody>
        </p:sp>
      </p:grpSp>
      <p:grpSp>
        <p:nvGrpSpPr>
          <p:cNvPr id="19" name="Group 18">
            <a:extLst>
              <a:ext uri="{FF2B5EF4-FFF2-40B4-BE49-F238E27FC236}">
                <a16:creationId xmlns:a16="http://schemas.microsoft.com/office/drawing/2014/main" id="{A50B3784-C2C1-6002-151A-0560F4858169}"/>
              </a:ext>
            </a:extLst>
          </p:cNvPr>
          <p:cNvGrpSpPr/>
          <p:nvPr/>
        </p:nvGrpSpPr>
        <p:grpSpPr>
          <a:xfrm>
            <a:off x="723419" y="1022429"/>
            <a:ext cx="7484959" cy="1823013"/>
            <a:chOff x="723419" y="1022429"/>
            <a:chExt cx="7484959" cy="1823013"/>
          </a:xfrm>
        </p:grpSpPr>
        <p:grpSp>
          <p:nvGrpSpPr>
            <p:cNvPr id="7" name="Group 6">
              <a:extLst>
                <a:ext uri="{FF2B5EF4-FFF2-40B4-BE49-F238E27FC236}">
                  <a16:creationId xmlns:a16="http://schemas.microsoft.com/office/drawing/2014/main" id="{7A6CD752-CBDD-FB3F-3BC2-779A02592A01}"/>
                </a:ext>
              </a:extLst>
            </p:cNvPr>
            <p:cNvGrpSpPr/>
            <p:nvPr/>
          </p:nvGrpSpPr>
          <p:grpSpPr>
            <a:xfrm>
              <a:off x="723419" y="1465161"/>
              <a:ext cx="5791198" cy="1380281"/>
              <a:chOff x="723419" y="1465161"/>
              <a:chExt cx="5791198" cy="1380281"/>
            </a:xfrm>
          </p:grpSpPr>
          <p:cxnSp>
            <p:nvCxnSpPr>
              <p:cNvPr id="6" name="Straight Arrow Connector 5">
                <a:extLst>
                  <a:ext uri="{FF2B5EF4-FFF2-40B4-BE49-F238E27FC236}">
                    <a16:creationId xmlns:a16="http://schemas.microsoft.com/office/drawing/2014/main" id="{5920BC32-F039-F921-9966-FAF242C22C47}"/>
                  </a:ext>
                </a:extLst>
              </p:cNvPr>
              <p:cNvCxnSpPr/>
              <p:nvPr/>
            </p:nvCxnSpPr>
            <p:spPr>
              <a:xfrm flipV="1">
                <a:off x="4597078" y="1465161"/>
                <a:ext cx="1917539" cy="802512"/>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4" name="Rectangle 3">
                <a:extLst>
                  <a:ext uri="{FF2B5EF4-FFF2-40B4-BE49-F238E27FC236}">
                    <a16:creationId xmlns:a16="http://schemas.microsoft.com/office/drawing/2014/main" id="{867B3F17-1A74-893F-9603-4C8DD0E2782B}"/>
                  </a:ext>
                </a:extLst>
              </p:cNvPr>
              <p:cNvSpPr/>
              <p:nvPr/>
            </p:nvSpPr>
            <p:spPr>
              <a:xfrm>
                <a:off x="723419" y="1716911"/>
                <a:ext cx="3935392" cy="112853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Verdana"/>
                    <a:ea typeface="Verdana"/>
                    <a:cs typeface="Dubai"/>
                  </a:rPr>
                  <a:t>The Comment Anywhere Guy provides helpful messages from the server</a:t>
                </a:r>
                <a:endParaRPr lang="en-US" sz="1600" dirty="0">
                  <a:latin typeface="Verdana"/>
                  <a:ea typeface="Verdana"/>
                  <a:cs typeface="Calibri"/>
                </a:endParaRPr>
              </a:p>
            </p:txBody>
          </p:sp>
        </p:grpSp>
        <p:sp>
          <p:nvSpPr>
            <p:cNvPr id="15" name="Rectangle 14">
              <a:extLst>
                <a:ext uri="{FF2B5EF4-FFF2-40B4-BE49-F238E27FC236}">
                  <a16:creationId xmlns:a16="http://schemas.microsoft.com/office/drawing/2014/main" id="{D35000FF-AC72-7E22-E7BC-B0F7E652595C}"/>
                </a:ext>
              </a:extLst>
            </p:cNvPr>
            <p:cNvSpPr/>
            <p:nvPr/>
          </p:nvSpPr>
          <p:spPr>
            <a:xfrm>
              <a:off x="6578277" y="1022429"/>
              <a:ext cx="1630101" cy="38582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grpSp>
      <p:grpSp>
        <p:nvGrpSpPr>
          <p:cNvPr id="17" name="Group 16">
            <a:extLst>
              <a:ext uri="{FF2B5EF4-FFF2-40B4-BE49-F238E27FC236}">
                <a16:creationId xmlns:a16="http://schemas.microsoft.com/office/drawing/2014/main" id="{5DD63841-DF59-0011-992A-0564DC346409}"/>
              </a:ext>
            </a:extLst>
          </p:cNvPr>
          <p:cNvGrpSpPr/>
          <p:nvPr/>
        </p:nvGrpSpPr>
        <p:grpSpPr>
          <a:xfrm>
            <a:off x="636610" y="3472403"/>
            <a:ext cx="6259972" cy="2179899"/>
            <a:chOff x="636610" y="3279492"/>
            <a:chExt cx="6259972" cy="2179899"/>
          </a:xfrm>
        </p:grpSpPr>
        <p:grpSp>
          <p:nvGrpSpPr>
            <p:cNvPr id="8" name="Group 7">
              <a:extLst>
                <a:ext uri="{FF2B5EF4-FFF2-40B4-BE49-F238E27FC236}">
                  <a16:creationId xmlns:a16="http://schemas.microsoft.com/office/drawing/2014/main" id="{0CEB1A2C-25D5-9109-5FFE-B342C80160B3}"/>
                </a:ext>
              </a:extLst>
            </p:cNvPr>
            <p:cNvGrpSpPr/>
            <p:nvPr/>
          </p:nvGrpSpPr>
          <p:grpSpPr>
            <a:xfrm>
              <a:off x="636610" y="3760807"/>
              <a:ext cx="5308920" cy="1698584"/>
              <a:chOff x="723419" y="1146858"/>
              <a:chExt cx="5308920" cy="1698584"/>
            </a:xfrm>
          </p:grpSpPr>
          <p:cxnSp>
            <p:nvCxnSpPr>
              <p:cNvPr id="9" name="Straight Arrow Connector 8">
                <a:extLst>
                  <a:ext uri="{FF2B5EF4-FFF2-40B4-BE49-F238E27FC236}">
                    <a16:creationId xmlns:a16="http://schemas.microsoft.com/office/drawing/2014/main" id="{9FCD7441-F13D-6726-A528-788D6F7518B6}"/>
                  </a:ext>
                </a:extLst>
              </p:cNvPr>
              <p:cNvCxnSpPr>
                <a:cxnSpLocks/>
              </p:cNvCxnSpPr>
              <p:nvPr/>
            </p:nvCxnSpPr>
            <p:spPr>
              <a:xfrm flipV="1">
                <a:off x="4587433" y="1146858"/>
                <a:ext cx="1444906" cy="1149752"/>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88A7717E-1D87-93CA-1AC9-F196E469D789}"/>
                  </a:ext>
                </a:extLst>
              </p:cNvPr>
              <p:cNvSpPr/>
              <p:nvPr/>
            </p:nvSpPr>
            <p:spPr>
              <a:xfrm>
                <a:off x="723419" y="1716911"/>
                <a:ext cx="3935392" cy="112853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Verdana"/>
                    <a:ea typeface="Verdana"/>
                    <a:cs typeface="Dubai"/>
                  </a:rPr>
                  <a:t>There are three dimensions for rating comments: </a:t>
                </a:r>
                <a:r>
                  <a:rPr lang="en-US" sz="1600" b="1">
                    <a:solidFill>
                      <a:schemeClr val="accent6">
                        <a:lumMod val="20000"/>
                        <a:lumOff val="80000"/>
                      </a:schemeClr>
                    </a:solidFill>
                    <a:latin typeface="Verdana"/>
                    <a:ea typeface="Verdana"/>
                    <a:cs typeface="Dubai"/>
                  </a:rPr>
                  <a:t>funny</a:t>
                </a:r>
                <a:r>
                  <a:rPr lang="en-US" sz="1600">
                    <a:latin typeface="Verdana"/>
                    <a:ea typeface="Verdana"/>
                    <a:cs typeface="Dubai"/>
                  </a:rPr>
                  <a:t>, </a:t>
                </a:r>
                <a:r>
                  <a:rPr lang="en-US" sz="1600" b="1">
                    <a:solidFill>
                      <a:schemeClr val="accent6">
                        <a:lumMod val="20000"/>
                        <a:lumOff val="80000"/>
                      </a:schemeClr>
                    </a:solidFill>
                    <a:latin typeface="Verdana"/>
                    <a:ea typeface="Verdana"/>
                    <a:cs typeface="Dubai"/>
                  </a:rPr>
                  <a:t>factual</a:t>
                </a:r>
                <a:r>
                  <a:rPr lang="en-US" sz="1600">
                    <a:latin typeface="Verdana"/>
                    <a:ea typeface="Verdana"/>
                    <a:cs typeface="Dubai"/>
                  </a:rPr>
                  <a:t>, and </a:t>
                </a:r>
                <a:r>
                  <a:rPr lang="en-US" sz="1600" b="1">
                    <a:solidFill>
                      <a:schemeClr val="accent6">
                        <a:lumMod val="20000"/>
                        <a:lumOff val="80000"/>
                      </a:schemeClr>
                    </a:solidFill>
                    <a:latin typeface="Verdana"/>
                    <a:ea typeface="Verdana"/>
                    <a:cs typeface="Dubai"/>
                  </a:rPr>
                  <a:t>agree</a:t>
                </a:r>
                <a:r>
                  <a:rPr lang="en-US" sz="1600">
                    <a:latin typeface="Verdana"/>
                    <a:ea typeface="Verdana"/>
                    <a:cs typeface="Dubai"/>
                  </a:rPr>
                  <a:t>.</a:t>
                </a:r>
                <a:endParaRPr lang="en-US" sz="1600">
                  <a:latin typeface="Verdana"/>
                  <a:ea typeface="Verdana"/>
                  <a:cs typeface="Calibri" panose="020F0502020204030204"/>
                </a:endParaRPr>
              </a:p>
            </p:txBody>
          </p:sp>
        </p:grpSp>
        <p:sp>
          <p:nvSpPr>
            <p:cNvPr id="16" name="Rectangle 15">
              <a:extLst>
                <a:ext uri="{FF2B5EF4-FFF2-40B4-BE49-F238E27FC236}">
                  <a16:creationId xmlns:a16="http://schemas.microsoft.com/office/drawing/2014/main" id="{5764318A-F485-60C9-F4C2-296B7FAE7804}"/>
                </a:ext>
              </a:extLst>
            </p:cNvPr>
            <p:cNvSpPr/>
            <p:nvPr/>
          </p:nvSpPr>
          <p:spPr>
            <a:xfrm>
              <a:off x="5980251" y="3279492"/>
              <a:ext cx="916331" cy="48227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grpSp>
    </p:spTree>
    <p:extLst>
      <p:ext uri="{BB962C8B-B14F-4D97-AF65-F5344CB8AC3E}">
        <p14:creationId xmlns:p14="http://schemas.microsoft.com/office/powerpoint/2010/main" val="295042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text, application&#10;&#10;Description automatically generated">
            <a:extLst>
              <a:ext uri="{FF2B5EF4-FFF2-40B4-BE49-F238E27FC236}">
                <a16:creationId xmlns:a16="http://schemas.microsoft.com/office/drawing/2014/main" id="{4B44D63D-413D-8583-3523-B85B2C76D900}"/>
              </a:ext>
            </a:extLst>
          </p:cNvPr>
          <p:cNvPicPr>
            <a:picLocks noChangeAspect="1"/>
          </p:cNvPicPr>
          <p:nvPr/>
        </p:nvPicPr>
        <p:blipFill>
          <a:blip r:embed="rId2"/>
          <a:stretch>
            <a:fillRect/>
          </a:stretch>
        </p:blipFill>
        <p:spPr>
          <a:xfrm>
            <a:off x="1425615" y="58865"/>
            <a:ext cx="9340768" cy="6740267"/>
          </a:xfrm>
          <a:prstGeom prst="rect">
            <a:avLst/>
          </a:prstGeom>
        </p:spPr>
      </p:pic>
      <p:grpSp>
        <p:nvGrpSpPr>
          <p:cNvPr id="26" name="Group 25">
            <a:extLst>
              <a:ext uri="{FF2B5EF4-FFF2-40B4-BE49-F238E27FC236}">
                <a16:creationId xmlns:a16="http://schemas.microsoft.com/office/drawing/2014/main" id="{DACEFF35-2506-FBDF-AC5F-4B44F36CBEA2}"/>
              </a:ext>
            </a:extLst>
          </p:cNvPr>
          <p:cNvGrpSpPr/>
          <p:nvPr/>
        </p:nvGrpSpPr>
        <p:grpSpPr>
          <a:xfrm>
            <a:off x="839166" y="501568"/>
            <a:ext cx="8246958" cy="2343874"/>
            <a:chOff x="839166" y="501568"/>
            <a:chExt cx="8246958" cy="2343874"/>
          </a:xfrm>
        </p:grpSpPr>
        <p:cxnSp>
          <p:nvCxnSpPr>
            <p:cNvPr id="6" name="Straight Arrow Connector 5">
              <a:extLst>
                <a:ext uri="{FF2B5EF4-FFF2-40B4-BE49-F238E27FC236}">
                  <a16:creationId xmlns:a16="http://schemas.microsoft.com/office/drawing/2014/main" id="{5920BC32-F039-F921-9966-FAF242C22C47}"/>
                </a:ext>
              </a:extLst>
            </p:cNvPr>
            <p:cNvCxnSpPr/>
            <p:nvPr/>
          </p:nvCxnSpPr>
          <p:spPr>
            <a:xfrm flipV="1">
              <a:off x="3092368" y="857491"/>
              <a:ext cx="760072" cy="1506638"/>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D35000FF-AC72-7E22-E7BC-B0F7E652595C}"/>
                </a:ext>
              </a:extLst>
            </p:cNvPr>
            <p:cNvSpPr/>
            <p:nvPr/>
          </p:nvSpPr>
          <p:spPr>
            <a:xfrm>
              <a:off x="5787340" y="1900176"/>
              <a:ext cx="3298784" cy="2218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sp>
          <p:nvSpPr>
            <p:cNvPr id="2" name="Rectangle 1">
              <a:extLst>
                <a:ext uri="{FF2B5EF4-FFF2-40B4-BE49-F238E27FC236}">
                  <a16:creationId xmlns:a16="http://schemas.microsoft.com/office/drawing/2014/main" id="{8D6DCB39-E4C4-F7F1-CFFE-F84207718CD5}"/>
                </a:ext>
              </a:extLst>
            </p:cNvPr>
            <p:cNvSpPr/>
            <p:nvPr/>
          </p:nvSpPr>
          <p:spPr>
            <a:xfrm>
              <a:off x="2990125" y="501568"/>
              <a:ext cx="3414531" cy="33759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cxnSp>
          <p:nvCxnSpPr>
            <p:cNvPr id="5" name="Straight Arrow Connector 4">
              <a:extLst>
                <a:ext uri="{FF2B5EF4-FFF2-40B4-BE49-F238E27FC236}">
                  <a16:creationId xmlns:a16="http://schemas.microsoft.com/office/drawing/2014/main" id="{48245A90-850D-B9ED-B1E8-0EC29FA02DB3}"/>
                </a:ext>
              </a:extLst>
            </p:cNvPr>
            <p:cNvCxnSpPr>
              <a:cxnSpLocks/>
            </p:cNvCxnSpPr>
            <p:nvPr/>
          </p:nvCxnSpPr>
          <p:spPr>
            <a:xfrm flipV="1">
              <a:off x="4182317" y="2024604"/>
              <a:ext cx="1541363" cy="378107"/>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4" name="Rectangle 3">
              <a:extLst>
                <a:ext uri="{FF2B5EF4-FFF2-40B4-BE49-F238E27FC236}">
                  <a16:creationId xmlns:a16="http://schemas.microsoft.com/office/drawing/2014/main" id="{867B3F17-1A74-893F-9603-4C8DD0E2782B}"/>
                </a:ext>
              </a:extLst>
            </p:cNvPr>
            <p:cNvSpPr/>
            <p:nvPr/>
          </p:nvSpPr>
          <p:spPr>
            <a:xfrm>
              <a:off x="839166" y="1716911"/>
              <a:ext cx="3935392" cy="112853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Verdana"/>
                  <a:ea typeface="Verdana"/>
                  <a:cs typeface="Dubai"/>
                </a:rPr>
                <a:t>Each comment section is unique to the URL they are viewing.</a:t>
              </a:r>
              <a:endParaRPr lang="en-US" sz="1600">
                <a:latin typeface="Verdana"/>
                <a:ea typeface="Verdana"/>
              </a:endParaRPr>
            </a:p>
          </p:txBody>
        </p:sp>
      </p:grpSp>
      <p:grpSp>
        <p:nvGrpSpPr>
          <p:cNvPr id="27" name="Group 26">
            <a:extLst>
              <a:ext uri="{FF2B5EF4-FFF2-40B4-BE49-F238E27FC236}">
                <a16:creationId xmlns:a16="http://schemas.microsoft.com/office/drawing/2014/main" id="{22C7186D-3E3B-6ACF-B12B-8834B3A1D377}"/>
              </a:ext>
            </a:extLst>
          </p:cNvPr>
          <p:cNvGrpSpPr/>
          <p:nvPr/>
        </p:nvGrpSpPr>
        <p:grpSpPr>
          <a:xfrm>
            <a:off x="839166" y="5015695"/>
            <a:ext cx="8787110" cy="1562584"/>
            <a:chOff x="839166" y="5015695"/>
            <a:chExt cx="8787110" cy="1562584"/>
          </a:xfrm>
        </p:grpSpPr>
        <p:cxnSp>
          <p:nvCxnSpPr>
            <p:cNvPr id="22" name="Straight Arrow Connector 21">
              <a:extLst>
                <a:ext uri="{FF2B5EF4-FFF2-40B4-BE49-F238E27FC236}">
                  <a16:creationId xmlns:a16="http://schemas.microsoft.com/office/drawing/2014/main" id="{C8C7F8C6-03EA-6468-6FE0-3C8B37CA97ED}"/>
                </a:ext>
              </a:extLst>
            </p:cNvPr>
            <p:cNvCxnSpPr>
              <a:cxnSpLocks/>
            </p:cNvCxnSpPr>
            <p:nvPr/>
          </p:nvCxnSpPr>
          <p:spPr>
            <a:xfrm flipV="1">
              <a:off x="4645304" y="5545237"/>
              <a:ext cx="1502780" cy="98385"/>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a:extLst>
                <a:ext uri="{FF2B5EF4-FFF2-40B4-BE49-F238E27FC236}">
                  <a16:creationId xmlns:a16="http://schemas.microsoft.com/office/drawing/2014/main" id="{EA044E6B-94A0-333F-85A0-965342AC453D}"/>
                </a:ext>
              </a:extLst>
            </p:cNvPr>
            <p:cNvCxnSpPr>
              <a:cxnSpLocks/>
            </p:cNvCxnSpPr>
            <p:nvPr/>
          </p:nvCxnSpPr>
          <p:spPr>
            <a:xfrm>
              <a:off x="4182317" y="5865470"/>
              <a:ext cx="1657108" cy="345310"/>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835A5905-F1E2-09D8-36C1-B897E93EC1FC}"/>
                </a:ext>
              </a:extLst>
            </p:cNvPr>
            <p:cNvSpPr/>
            <p:nvPr/>
          </p:nvSpPr>
          <p:spPr>
            <a:xfrm>
              <a:off x="839166" y="5015695"/>
              <a:ext cx="3935392" cy="112853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Verdana"/>
                  <a:ea typeface="Verdana"/>
                  <a:cs typeface="Dubai"/>
                </a:rPr>
                <a:t>Users can reply to comments, report comments, and post new top-level comments.</a:t>
              </a:r>
            </a:p>
          </p:txBody>
        </p:sp>
        <p:sp>
          <p:nvSpPr>
            <p:cNvPr id="24" name="Rectangle 23">
              <a:extLst>
                <a:ext uri="{FF2B5EF4-FFF2-40B4-BE49-F238E27FC236}">
                  <a16:creationId xmlns:a16="http://schemas.microsoft.com/office/drawing/2014/main" id="{0655F0E5-E54A-2018-5127-74692549E7EA}"/>
                </a:ext>
              </a:extLst>
            </p:cNvPr>
            <p:cNvSpPr/>
            <p:nvPr/>
          </p:nvSpPr>
          <p:spPr>
            <a:xfrm>
              <a:off x="6240681" y="5382226"/>
              <a:ext cx="598025" cy="36653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sp>
          <p:nvSpPr>
            <p:cNvPr id="25" name="Rectangle 24">
              <a:extLst>
                <a:ext uri="{FF2B5EF4-FFF2-40B4-BE49-F238E27FC236}">
                  <a16:creationId xmlns:a16="http://schemas.microsoft.com/office/drawing/2014/main" id="{C70FED6F-BE6F-2343-67B7-B5BF5CF1EF2E}"/>
                </a:ext>
              </a:extLst>
            </p:cNvPr>
            <p:cNvSpPr/>
            <p:nvPr/>
          </p:nvSpPr>
          <p:spPr>
            <a:xfrm>
              <a:off x="5883796" y="5932024"/>
              <a:ext cx="3742480" cy="64625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grpSp>
      <p:grpSp>
        <p:nvGrpSpPr>
          <p:cNvPr id="28" name="Group 27">
            <a:extLst>
              <a:ext uri="{FF2B5EF4-FFF2-40B4-BE49-F238E27FC236}">
                <a16:creationId xmlns:a16="http://schemas.microsoft.com/office/drawing/2014/main" id="{65D5ED74-26A0-3837-AE6B-7C7A8175CC4A}"/>
              </a:ext>
            </a:extLst>
          </p:cNvPr>
          <p:cNvGrpSpPr/>
          <p:nvPr/>
        </p:nvGrpSpPr>
        <p:grpSpPr>
          <a:xfrm>
            <a:off x="771645" y="2478909"/>
            <a:ext cx="7658579" cy="2295644"/>
            <a:chOff x="771646" y="4128302"/>
            <a:chExt cx="7658579" cy="2295644"/>
          </a:xfrm>
        </p:grpSpPr>
        <p:cxnSp>
          <p:nvCxnSpPr>
            <p:cNvPr id="29" name="Straight Arrow Connector 28">
              <a:extLst>
                <a:ext uri="{FF2B5EF4-FFF2-40B4-BE49-F238E27FC236}">
                  <a16:creationId xmlns:a16="http://schemas.microsoft.com/office/drawing/2014/main" id="{B074F45D-7B54-2F84-C7E1-BE3560E01E5B}"/>
                </a:ext>
              </a:extLst>
            </p:cNvPr>
            <p:cNvCxnSpPr>
              <a:cxnSpLocks/>
            </p:cNvCxnSpPr>
            <p:nvPr/>
          </p:nvCxnSpPr>
          <p:spPr>
            <a:xfrm flipV="1">
              <a:off x="4654949" y="4474580"/>
              <a:ext cx="2804933" cy="1169042"/>
            </a:xfrm>
            <a:prstGeom prst="straightConnector1">
              <a:avLst/>
            </a:prstGeom>
            <a:ln w="57150">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
          <p:nvSpPr>
            <p:cNvPr id="31" name="Rectangle 30">
              <a:extLst>
                <a:ext uri="{FF2B5EF4-FFF2-40B4-BE49-F238E27FC236}">
                  <a16:creationId xmlns:a16="http://schemas.microsoft.com/office/drawing/2014/main" id="{0453C4C9-BE47-FC1F-7CBD-C866875E7D7C}"/>
                </a:ext>
              </a:extLst>
            </p:cNvPr>
            <p:cNvSpPr/>
            <p:nvPr/>
          </p:nvSpPr>
          <p:spPr>
            <a:xfrm>
              <a:off x="771646" y="4649164"/>
              <a:ext cx="4244051" cy="17747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Verdana"/>
                  <a:ea typeface="Verdana"/>
                  <a:cs typeface="Dubai"/>
                </a:rPr>
                <a:t>Moderated comments can be removed or hidden.</a:t>
              </a:r>
            </a:p>
            <a:p>
              <a:pPr algn="ctr"/>
              <a:endParaRPr lang="en-US" sz="1600">
                <a:latin typeface="Verdana"/>
                <a:ea typeface="Verdana"/>
                <a:cs typeface="Dubai"/>
              </a:endParaRPr>
            </a:p>
            <a:p>
              <a:pPr algn="ctr"/>
              <a:r>
                <a:rPr lang="en-US" sz="1600">
                  <a:latin typeface="Verdana"/>
                  <a:ea typeface="Verdana"/>
                  <a:cs typeface="Dubai"/>
                </a:rPr>
                <a:t>Users may opt-in to view hidden comments, which may contain possibly objectionable content.</a:t>
              </a:r>
            </a:p>
          </p:txBody>
        </p:sp>
        <p:sp>
          <p:nvSpPr>
            <p:cNvPr id="32" name="Rectangle 31">
              <a:extLst>
                <a:ext uri="{FF2B5EF4-FFF2-40B4-BE49-F238E27FC236}">
                  <a16:creationId xmlns:a16="http://schemas.microsoft.com/office/drawing/2014/main" id="{9E82CBD6-2940-FD1B-3B70-EC6D1E7D1B20}"/>
                </a:ext>
              </a:extLst>
            </p:cNvPr>
            <p:cNvSpPr/>
            <p:nvPr/>
          </p:nvSpPr>
          <p:spPr>
            <a:xfrm>
              <a:off x="7475314" y="4128302"/>
              <a:ext cx="954911" cy="260432"/>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Verdana"/>
                <a:ea typeface="Verdana"/>
              </a:endParaRPr>
            </a:p>
          </p:txBody>
        </p:sp>
      </p:grpSp>
    </p:spTree>
    <p:extLst>
      <p:ext uri="{BB962C8B-B14F-4D97-AF65-F5344CB8AC3E}">
        <p14:creationId xmlns:p14="http://schemas.microsoft.com/office/powerpoint/2010/main" val="400214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a:latin typeface="Verdana"/>
                <a:ea typeface="Verdana"/>
                <a:cs typeface="Calibri Light"/>
              </a:rPr>
              <a:t>Motivation</a:t>
            </a:r>
            <a:endParaRPr lang="en-US" sz="4000">
              <a:latin typeface="Verdana"/>
              <a:ea typeface="Verdana"/>
            </a:endParaRPr>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613424"/>
            <a:ext cx="10515600" cy="4766097"/>
          </a:xfrm>
        </p:spPr>
        <p:txBody>
          <a:bodyPr vert="horz" lIns="91440" tIns="45720" rIns="91440" bIns="45720" rtlCol="0" anchor="t">
            <a:normAutofit/>
          </a:bodyPr>
          <a:lstStyle/>
          <a:p>
            <a:pPr>
              <a:lnSpc>
                <a:spcPct val="100000"/>
              </a:lnSpc>
              <a:spcAft>
                <a:spcPts val="500"/>
              </a:spcAft>
            </a:pPr>
            <a:r>
              <a:rPr lang="en-US" sz="1600">
                <a:latin typeface="Verdana"/>
                <a:ea typeface="+mn-lt"/>
                <a:cs typeface="+mn-lt"/>
              </a:rPr>
              <a:t>Comment Sections on websites were once ubiquitous; now, many have closed. [1]</a:t>
            </a:r>
            <a:endParaRPr lang="en-US" sz="1600">
              <a:latin typeface="Verdana"/>
              <a:ea typeface="Verdana"/>
              <a:cs typeface="Calibri"/>
            </a:endParaRPr>
          </a:p>
          <a:p>
            <a:pPr>
              <a:lnSpc>
                <a:spcPct val="100000"/>
              </a:lnSpc>
              <a:spcAft>
                <a:spcPts val="500"/>
              </a:spcAft>
            </a:pPr>
            <a:r>
              <a:rPr lang="en-US" sz="1600">
                <a:latin typeface="Verdana"/>
                <a:ea typeface="+mn-lt"/>
                <a:cs typeface="+mn-lt"/>
              </a:rPr>
              <a:t>Conversations have moved to social media posts. (Facebook, Twitter, Reddit)</a:t>
            </a:r>
          </a:p>
          <a:p>
            <a:pPr>
              <a:lnSpc>
                <a:spcPct val="100000"/>
              </a:lnSpc>
              <a:spcAft>
                <a:spcPts val="500"/>
              </a:spcAft>
            </a:pPr>
            <a:r>
              <a:rPr lang="en-US" sz="1600">
                <a:latin typeface="Verdana"/>
                <a:ea typeface="+mn-lt"/>
                <a:cs typeface="+mn-lt"/>
              </a:rPr>
              <a:t>Social media posts as comment sources fundamentally fragment the conversation.</a:t>
            </a:r>
            <a:endParaRPr lang="en-US" sz="1600">
              <a:latin typeface="Verdana"/>
              <a:ea typeface="Verdana"/>
              <a:cs typeface="Dubai"/>
            </a:endParaRPr>
          </a:p>
          <a:p>
            <a:pPr>
              <a:lnSpc>
                <a:spcPct val="100000"/>
              </a:lnSpc>
              <a:spcAft>
                <a:spcPts val="500"/>
              </a:spcAft>
            </a:pPr>
            <a:r>
              <a:rPr lang="en-US" sz="1600">
                <a:latin typeface="Verdana"/>
                <a:ea typeface="+mn-lt"/>
                <a:cs typeface="+mn-lt"/>
              </a:rPr>
              <a:t>Conversation (and valuable comment information) becomes split between many posts.</a:t>
            </a:r>
            <a:endParaRPr lang="en-US" sz="1600">
              <a:latin typeface="Verdana"/>
              <a:ea typeface="Verdana"/>
              <a:cs typeface="Dubai"/>
            </a:endParaRPr>
          </a:p>
          <a:p>
            <a:pPr>
              <a:lnSpc>
                <a:spcPct val="100000"/>
              </a:lnSpc>
              <a:spcAft>
                <a:spcPts val="500"/>
              </a:spcAft>
            </a:pPr>
            <a:r>
              <a:rPr lang="en-US" sz="1600">
                <a:latin typeface="Verdana"/>
                <a:ea typeface="+mn-lt"/>
                <a:cs typeface="+mn-lt"/>
              </a:rPr>
              <a:t>While it is usually easy to go from a comment section on social media to the content, it is very hard to go from the content to the many posts on social media.</a:t>
            </a:r>
            <a:endParaRPr lang="en-US" sz="1600">
              <a:latin typeface="Verdana"/>
              <a:ea typeface="Verdana"/>
              <a:cs typeface="Dubai"/>
            </a:endParaRPr>
          </a:p>
          <a:p>
            <a:pPr>
              <a:lnSpc>
                <a:spcPct val="100000"/>
              </a:lnSpc>
              <a:spcAft>
                <a:spcPts val="500"/>
              </a:spcAft>
            </a:pPr>
            <a:r>
              <a:rPr lang="en-US" sz="1600">
                <a:latin typeface="Verdana"/>
                <a:ea typeface="+mn-lt"/>
                <a:cs typeface="+mn-lt"/>
              </a:rPr>
              <a:t>There should exist comment sections that are closely coupled to the content.</a:t>
            </a:r>
            <a:endParaRPr lang="en-US" sz="1600">
              <a:latin typeface="Verdana"/>
              <a:ea typeface="Verdana"/>
              <a:cs typeface="Dubai"/>
            </a:endParaRPr>
          </a:p>
          <a:p>
            <a:pPr>
              <a:lnSpc>
                <a:spcPct val="100000"/>
              </a:lnSpc>
              <a:spcAft>
                <a:spcPts val="500"/>
              </a:spcAft>
            </a:pPr>
            <a:r>
              <a:rPr lang="en-US" sz="1600">
                <a:latin typeface="Verdana"/>
                <a:ea typeface="+mn-lt"/>
                <a:cs typeface="+mn-lt"/>
              </a:rPr>
              <a:t>These comment sections should follow the content wherever it is shared, on any platform.</a:t>
            </a:r>
            <a:endParaRPr lang="en-US" sz="1600">
              <a:latin typeface="Verdana"/>
              <a:ea typeface="Verdana"/>
              <a:cs typeface="Dubai"/>
            </a:endParaRPr>
          </a:p>
          <a:p>
            <a:pPr>
              <a:lnSpc>
                <a:spcPct val="100000"/>
              </a:lnSpc>
              <a:spcAft>
                <a:spcPts val="500"/>
              </a:spcAft>
            </a:pPr>
            <a:r>
              <a:rPr lang="en-US" sz="1600">
                <a:latin typeface="Verdana"/>
                <a:ea typeface="+mn-lt"/>
                <a:cs typeface="+mn-lt"/>
              </a:rPr>
              <a:t>Persistent, coupled comments make it more difficult for agendas to silence disempowered voices.</a:t>
            </a:r>
            <a:endParaRPr lang="en-US" sz="1600">
              <a:latin typeface="Verdana"/>
              <a:ea typeface="Verdana"/>
              <a:cs typeface="Dubai"/>
            </a:endParaRPr>
          </a:p>
          <a:p>
            <a:pPr>
              <a:lnSpc>
                <a:spcPct val="100000"/>
              </a:lnSpc>
              <a:spcAft>
                <a:spcPts val="500"/>
              </a:spcAft>
            </a:pPr>
            <a:r>
              <a:rPr lang="en-US" sz="1600">
                <a:latin typeface="Verdana"/>
                <a:ea typeface="+mn-lt"/>
                <a:cs typeface="+mn-lt"/>
              </a:rPr>
              <a:t>It also makes the useful information often found in comment sections more freely available to all.</a:t>
            </a:r>
            <a:r>
              <a:rPr lang="en-US" sz="1600">
                <a:latin typeface="Verdana"/>
                <a:ea typeface="Verdana"/>
                <a:cs typeface="Calibri"/>
              </a:rPr>
              <a:t> </a:t>
            </a:r>
          </a:p>
        </p:txBody>
      </p:sp>
      <p:sp>
        <p:nvSpPr>
          <p:cNvPr id="7" name="Content Placeholder 2">
            <a:extLst>
              <a:ext uri="{FF2B5EF4-FFF2-40B4-BE49-F238E27FC236}">
                <a16:creationId xmlns:a16="http://schemas.microsoft.com/office/drawing/2014/main" id="{E868FE71-EAE0-1CF2-A767-7AD48EFB9558}"/>
              </a:ext>
            </a:extLst>
          </p:cNvPr>
          <p:cNvSpPr txBox="1">
            <a:spLocks/>
          </p:cNvSpPr>
          <p:nvPr/>
        </p:nvSpPr>
        <p:spPr>
          <a:xfrm>
            <a:off x="45334" y="6472860"/>
            <a:ext cx="2721981" cy="3484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500"/>
              </a:spcAft>
              <a:buNone/>
            </a:pPr>
            <a:r>
              <a:rPr lang="en-US" sz="900">
                <a:latin typeface="Verdana"/>
                <a:ea typeface="Verdana"/>
                <a:cs typeface="Calibri"/>
              </a:rPr>
              <a:t>[1] </a:t>
            </a:r>
            <a:r>
              <a:rPr lang="en-US" sz="900" err="1">
                <a:latin typeface="Verdana"/>
                <a:ea typeface="Verdana"/>
                <a:cs typeface="Calibri"/>
              </a:rPr>
              <a:t>Techdirt</a:t>
            </a:r>
            <a:r>
              <a:rPr lang="en-US" sz="900">
                <a:latin typeface="Verdana"/>
                <a:ea typeface="Verdana"/>
                <a:cs typeface="Calibri"/>
              </a:rPr>
              <a:t> – Killing comment sections</a:t>
            </a:r>
          </a:p>
        </p:txBody>
      </p:sp>
    </p:spTree>
    <p:extLst>
      <p:ext uri="{BB962C8B-B14F-4D97-AF65-F5344CB8AC3E}">
        <p14:creationId xmlns:p14="http://schemas.microsoft.com/office/powerpoint/2010/main" val="39295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F2B9-0C1A-94B1-90BB-37C711264624}"/>
              </a:ext>
            </a:extLst>
          </p:cNvPr>
          <p:cNvSpPr>
            <a:spLocks noGrp="1"/>
          </p:cNvSpPr>
          <p:nvPr>
            <p:ph type="title"/>
          </p:nvPr>
        </p:nvSpPr>
        <p:spPr>
          <a:xfrm>
            <a:off x="838200" y="509809"/>
            <a:ext cx="10515600" cy="737184"/>
          </a:xfrm>
        </p:spPr>
        <p:txBody>
          <a:bodyPr>
            <a:normAutofit/>
          </a:bodyPr>
          <a:lstStyle/>
          <a:p>
            <a:pPr algn="ctr"/>
            <a:r>
              <a:rPr lang="en-US" sz="4000">
                <a:latin typeface="Verdana"/>
                <a:ea typeface="Verdana"/>
                <a:cs typeface="Calibri Light"/>
              </a:rPr>
              <a:t>Issue: Moderation</a:t>
            </a:r>
            <a:endParaRPr lang="en-US"/>
          </a:p>
        </p:txBody>
      </p:sp>
      <p:sp>
        <p:nvSpPr>
          <p:cNvPr id="3" name="Content Placeholder 2">
            <a:extLst>
              <a:ext uri="{FF2B5EF4-FFF2-40B4-BE49-F238E27FC236}">
                <a16:creationId xmlns:a16="http://schemas.microsoft.com/office/drawing/2014/main" id="{F929B29A-1664-265F-C176-066AF219B999}"/>
              </a:ext>
            </a:extLst>
          </p:cNvPr>
          <p:cNvSpPr>
            <a:spLocks noGrp="1"/>
          </p:cNvSpPr>
          <p:nvPr>
            <p:ph idx="1"/>
          </p:nvPr>
        </p:nvSpPr>
        <p:spPr>
          <a:xfrm>
            <a:off x="838200" y="1613424"/>
            <a:ext cx="10515600" cy="4766097"/>
          </a:xfrm>
        </p:spPr>
        <p:txBody>
          <a:bodyPr vert="horz" lIns="91440" tIns="45720" rIns="91440" bIns="45720" rtlCol="0" anchor="t">
            <a:normAutofit/>
          </a:bodyPr>
          <a:lstStyle/>
          <a:p>
            <a:pPr>
              <a:spcAft>
                <a:spcPts val="200"/>
              </a:spcAft>
            </a:pPr>
            <a:r>
              <a:rPr lang="en-US" sz="1600">
                <a:latin typeface="Verdana"/>
                <a:ea typeface="+mn-lt"/>
                <a:cs typeface="+mn-lt"/>
              </a:rPr>
              <a:t>Moderation is an issue all comment providers must contend with.</a:t>
            </a:r>
            <a:endParaRPr lang="en-US" sz="1600">
              <a:latin typeface="Verdana"/>
              <a:ea typeface="Verdana"/>
              <a:cs typeface="+mn-lt"/>
            </a:endParaRPr>
          </a:p>
          <a:p>
            <a:pPr lvl="1">
              <a:spcAft>
                <a:spcPts val="200"/>
              </a:spcAft>
            </a:pPr>
            <a:r>
              <a:rPr lang="en-US" sz="1200" b="1">
                <a:latin typeface="Verdana"/>
                <a:ea typeface="Verdana"/>
                <a:cs typeface="Calibri"/>
              </a:rPr>
              <a:t>Too little moderation?</a:t>
            </a:r>
            <a:r>
              <a:rPr lang="en-US" sz="1200">
                <a:latin typeface="Verdana"/>
                <a:ea typeface="Verdana"/>
                <a:cs typeface="Calibri"/>
              </a:rPr>
              <a:t> You risk a toxic environment and legal consequences.</a:t>
            </a:r>
          </a:p>
          <a:p>
            <a:pPr lvl="1">
              <a:spcAft>
                <a:spcPts val="200"/>
              </a:spcAft>
            </a:pPr>
            <a:r>
              <a:rPr lang="en-US" sz="1200" b="1">
                <a:latin typeface="Verdana"/>
                <a:ea typeface="Verdana"/>
                <a:cs typeface="Calibri"/>
              </a:rPr>
              <a:t>Too much moderation?</a:t>
            </a:r>
            <a:r>
              <a:rPr lang="en-US" sz="1200">
                <a:latin typeface="Verdana"/>
                <a:ea typeface="Verdana"/>
                <a:cs typeface="Calibri"/>
              </a:rPr>
              <a:t> You may alienate users.</a:t>
            </a:r>
          </a:p>
          <a:p>
            <a:pPr>
              <a:spcAft>
                <a:spcPts val="200"/>
              </a:spcAft>
            </a:pPr>
            <a:r>
              <a:rPr lang="en-US" sz="1600">
                <a:latin typeface="Verdana"/>
                <a:ea typeface="Verdana"/>
                <a:cs typeface="Calibri"/>
              </a:rPr>
              <a:t>To combat this issue, we introduced a special access user called a </a:t>
            </a:r>
            <a:r>
              <a:rPr lang="en-US" sz="1600" b="1">
                <a:latin typeface="Verdana"/>
                <a:ea typeface="Verdana"/>
                <a:cs typeface="Calibri"/>
              </a:rPr>
              <a:t>Domain Moderator</a:t>
            </a:r>
            <a:r>
              <a:rPr lang="en-US" sz="1600">
                <a:latin typeface="Verdana"/>
                <a:ea typeface="Verdana"/>
                <a:cs typeface="Calibri"/>
              </a:rPr>
              <a:t>. These users can only moderate comments on their assigned domain. They may also ban users on said domain.</a:t>
            </a:r>
          </a:p>
          <a:p>
            <a:pPr>
              <a:spcAft>
                <a:spcPts val="200"/>
              </a:spcAft>
            </a:pPr>
            <a:r>
              <a:rPr lang="en-US" sz="1600">
                <a:latin typeface="Verdana"/>
                <a:ea typeface="Verdana"/>
                <a:cs typeface="Calibri"/>
              </a:rPr>
              <a:t>Therefore, we can apply more restrictive comment policies (when necessary) to certain webpages and portion out the authority we delegate.</a:t>
            </a:r>
          </a:p>
          <a:p>
            <a:pPr>
              <a:spcAft>
                <a:spcPts val="200"/>
              </a:spcAft>
            </a:pPr>
            <a:r>
              <a:rPr lang="en-US" sz="1600">
                <a:latin typeface="Verdana"/>
                <a:ea typeface="Verdana"/>
                <a:cs typeface="Calibri"/>
              </a:rPr>
              <a:t>Additionally, all moderation actions are recorded in our database and can be reviewed for abuses.</a:t>
            </a:r>
          </a:p>
          <a:p>
            <a:pPr>
              <a:spcAft>
                <a:spcPts val="200"/>
              </a:spcAft>
            </a:pPr>
            <a:r>
              <a:rPr lang="en-US" sz="1600">
                <a:latin typeface="Verdana"/>
                <a:ea typeface="Verdana"/>
                <a:cs typeface="Calibri"/>
              </a:rPr>
              <a:t>We did not write a Terms of Service or Content Policy, but our general notion is that comments should be less moderated on pages of public interest (e.g., government and news sites) and more moderated for sites belonging to private individuals and small businesses.</a:t>
            </a:r>
          </a:p>
          <a:p>
            <a:pPr>
              <a:spcAft>
                <a:spcPts val="200"/>
              </a:spcAft>
            </a:pPr>
            <a:r>
              <a:rPr lang="en-US" sz="1600">
                <a:latin typeface="Verdana"/>
                <a:ea typeface="Verdana"/>
                <a:cs typeface="Calibri"/>
              </a:rPr>
              <a:t>Before the full launch we will need legal consultation, an understanding of target market, and a solid business plan to inform our moderation policy.</a:t>
            </a:r>
          </a:p>
          <a:p>
            <a:pPr>
              <a:spcAft>
                <a:spcPts val="200"/>
              </a:spcAft>
            </a:pPr>
            <a:r>
              <a:rPr lang="en-US" sz="1600">
                <a:latin typeface="Verdana"/>
                <a:ea typeface="Verdana"/>
                <a:cs typeface="Calibri"/>
              </a:rPr>
              <a:t>Comment moderation is a difficult and nuanced issue. We have not solved it, but we programmed some tools to approach it.</a:t>
            </a:r>
          </a:p>
        </p:txBody>
      </p:sp>
    </p:spTree>
    <p:extLst>
      <p:ext uri="{BB962C8B-B14F-4D97-AF65-F5344CB8AC3E}">
        <p14:creationId xmlns:p14="http://schemas.microsoft.com/office/powerpoint/2010/main" val="185885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88</TotalTime>
  <Words>3303</Words>
  <Application>Microsoft Office PowerPoint</Application>
  <PresentationFormat>Widescreen</PresentationFormat>
  <Paragraphs>262</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Comment Anywhere</vt:lpstr>
      <vt:lpstr>Project Overview</vt:lpstr>
      <vt:lpstr>What is Comment Anywhere?</vt:lpstr>
      <vt:lpstr>Agenda</vt:lpstr>
      <vt:lpstr>Comment Anywhere: A Quick Look</vt:lpstr>
      <vt:lpstr>PowerPoint Presentation</vt:lpstr>
      <vt:lpstr>PowerPoint Presentation</vt:lpstr>
      <vt:lpstr>Motivation</vt:lpstr>
      <vt:lpstr>Issue: Moderation</vt:lpstr>
      <vt:lpstr>Implementation</vt:lpstr>
      <vt:lpstr>Docker</vt:lpstr>
      <vt:lpstr>Two Core Back End System Processes</vt:lpstr>
      <vt:lpstr>PowerPoint Presentation</vt:lpstr>
      <vt:lpstr>Browser Extension</vt:lpstr>
      <vt:lpstr>Deployment: Back End</vt:lpstr>
      <vt:lpstr>Deployment: Front End</vt:lpstr>
      <vt:lpstr>Demo Video</vt:lpstr>
      <vt:lpstr>PowerPoint Presentation</vt:lpstr>
      <vt:lpstr>PowerPoint Presentation</vt:lpstr>
      <vt:lpstr>PowerPoint Presentation</vt:lpstr>
      <vt:lpstr>References</vt:lpstr>
      <vt:lpstr>Supplemental Slides: Detailed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Karl Miller</cp:lastModifiedBy>
  <cp:revision>114</cp:revision>
  <dcterms:created xsi:type="dcterms:W3CDTF">2023-04-27T18:45:00Z</dcterms:created>
  <dcterms:modified xsi:type="dcterms:W3CDTF">2023-04-28T02:35:42Z</dcterms:modified>
</cp:coreProperties>
</file>