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6" r:id="rId4"/>
    <p:sldId id="257" r:id="rId5"/>
    <p:sldId id="267" r:id="rId6"/>
    <p:sldId id="258" r:id="rId7"/>
    <p:sldId id="261" r:id="rId8"/>
    <p:sldId id="259" r:id="rId9"/>
    <p:sldId id="265" r:id="rId10"/>
    <p:sldId id="263" r:id="rId11"/>
    <p:sldId id="264" r:id="rId12"/>
    <p:sldId id="268" r:id="rId13"/>
    <p:sldId id="269" r:id="rId14"/>
    <p:sldId id="260" r:id="rId15"/>
    <p:sldId id="262" r:id="rId16"/>
    <p:sldId id="274" r:id="rId17"/>
    <p:sldId id="271" r:id="rId18"/>
    <p:sldId id="275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6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C9218-6C08-59C7-BFF1-988E2011F6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939ED-A22C-2261-3B4D-4DC3201ED0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2EE0B-D8FC-FE0D-53BC-FD5CEFE3A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607-6441-44F7-83B2-2963D907D02E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67188-D113-0C93-1EEF-122514955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6E31C-4018-6DEF-9121-34B464BA7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C53D-1B28-41FE-B273-94D6BA31F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67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390B0-F3C0-0C37-082C-A9EF3D11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0B7077-BEDB-7733-4116-E27BCF077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1DEC8-B08C-9AEA-BB40-5273F0F52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607-6441-44F7-83B2-2963D907D02E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6C284-12B2-1DED-77E4-25DADA879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EF218-C5A5-98DC-793F-38817BABE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C53D-1B28-41FE-B273-94D6BA31F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71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232B45-2C97-0AE4-974E-D94721BE51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C25AF4-28FB-8780-FDD7-19CA4CA71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6FBBD-A5EE-5AAC-79F6-F22CBA274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607-6441-44F7-83B2-2963D907D02E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F0C5E-C995-C60B-A7D3-3A2342260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39B3C-DFEF-7A72-18AE-6D2723E6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C53D-1B28-41FE-B273-94D6BA31F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480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12AAC-533C-7600-6865-6E4E9081C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209BD-178C-3CCD-5EEA-8D5867151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6F3AA-E553-29E9-2935-00D20F8EF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607-6441-44F7-83B2-2963D907D02E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AF7EF-05E7-8506-9883-F8CE19FA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3D3AD-0363-00C3-D6A1-8FA384C32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C53D-1B28-41FE-B273-94D6BA31F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273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A37-D2EC-98B0-5DFD-47F0C29B0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5EA29E-73FE-2CE0-EEB2-A1F2D3F11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289F3-A158-6C15-47E0-47D3A222C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607-6441-44F7-83B2-2963D907D02E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5C775-F235-E6A4-17B4-46A1E7B15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53B04-8677-159D-F9E8-B26653D47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C53D-1B28-41FE-B273-94D6BA31F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571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4E88D-1BFF-ABEE-E7E2-6FB7E0D71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F4C5B-8492-BBAC-A519-94D91A0155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FD9F06-152A-2300-412C-058557C21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10E63E-23DF-9F58-97FD-04C621D07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607-6441-44F7-83B2-2963D907D02E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32456D-21FB-5FAD-0BB9-7FCA3D293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A69CBF-61DB-2EEE-50B8-2F3E295ED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C53D-1B28-41FE-B273-94D6BA31F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576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C4846-1B09-5F41-4503-8B2E8F1D2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13381-81F3-5859-9967-73F257ADC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6A9797-9B7B-C698-4910-72855DF1D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16C63E-77A0-2E15-2C33-FAFC543B7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7BF65B-D2CD-92E0-7B10-7BF56401E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86E409-D598-2E0D-6474-E927A91E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607-6441-44F7-83B2-2963D907D02E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6E17D7-D6D9-5341-D014-20E021646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797D03-55F7-5B9A-7276-70985A43F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C53D-1B28-41FE-B273-94D6BA31F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389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8BE1-4488-4A73-5F9B-8FC1C49D2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2E05C2-D4AE-BAB7-73FB-4C83C0BD7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607-6441-44F7-83B2-2963D907D02E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680EC1-5559-4EF7-4FF2-7578D05E2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BF7BFE-6D91-B1CB-753A-9440516B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C53D-1B28-41FE-B273-94D6BA31F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912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BDA1BD-C866-DC16-5500-0F2ACDBE7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607-6441-44F7-83B2-2963D907D02E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1DD825-8291-47E0-A9F6-0C3B894A4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7A466-9403-3674-14F2-E7FC54922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C53D-1B28-41FE-B273-94D6BA31F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119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1549A-FED3-F0FD-CE6D-96F29A199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A0909-3B67-056E-2234-3930EB2E4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5D2A53-D359-8903-4FCB-79E84F058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5164F2-D00B-A373-2BA1-DC3A9F389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607-6441-44F7-83B2-2963D907D02E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4387A5-CF70-9C2F-D19C-F910D5D76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77159A-E2FC-0A05-01AB-5C2A4F489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C53D-1B28-41FE-B273-94D6BA31F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145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2CE80-5F6E-71BB-FCAB-9647BA843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764A22-494C-71EA-F440-49B47DA3F4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2EBEEF-559B-EFD6-FCDD-E92108645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33FA6-4945-3C4E-011E-0731E7D85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607-6441-44F7-83B2-2963D907D02E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9CACFC-8680-29E5-7673-3B072AA9C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FE1C12-71E4-703A-3EFA-247C48D7F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C53D-1B28-41FE-B273-94D6BA31F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662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4227FE-95F1-4CBF-3209-91D7C8A0A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0C0012-89EA-87B8-FBF6-BC76A4591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25B85-E616-4D44-940C-7B8DB38C8F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99607-6441-44F7-83B2-2963D907D02E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892D2-8D49-43C1-1734-ACB4116CD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BE727-FA98-3033-7610-C0908D5FD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FC53D-1B28-41FE-B273-94D6BA31F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47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B4C0F-7CED-A3BB-2C20-0AAEE7A939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Comment Anywhere</a:t>
            </a:r>
            <a:br>
              <a:rPr lang="en-US" dirty="0"/>
            </a:br>
            <a:r>
              <a:rPr lang="en-US" dirty="0"/>
              <a:t>Week 2 Report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C2252A-9EBE-5C3D-E847-37ACEC0B8A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Karl Miller, Luke Bates, Frank </a:t>
            </a:r>
            <a:r>
              <a:rPr lang="en-US" dirty="0" err="1"/>
              <a:t>Bedekovich</a:t>
            </a:r>
            <a:endParaRPr lang="en-US" dirty="0"/>
          </a:p>
          <a:p>
            <a:r>
              <a:rPr lang="en-US" dirty="0"/>
              <a:t>1/30/2023</a:t>
            </a:r>
          </a:p>
        </p:txBody>
      </p:sp>
    </p:spTree>
    <p:extLst>
      <p:ext uri="{BB962C8B-B14F-4D97-AF65-F5344CB8AC3E}">
        <p14:creationId xmlns:p14="http://schemas.microsoft.com/office/powerpoint/2010/main" val="1715442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91FAB-0D64-B815-931D-E9038B8C0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Docker Container Running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BEF9A6E-2914-6495-74F5-94CCF236C8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3736" y="1690688"/>
            <a:ext cx="11044527" cy="4862286"/>
          </a:xfrm>
        </p:spPr>
      </p:pic>
    </p:spTree>
    <p:extLst>
      <p:ext uri="{BB962C8B-B14F-4D97-AF65-F5344CB8AC3E}">
        <p14:creationId xmlns:p14="http://schemas.microsoft.com/office/powerpoint/2010/main" val="2118195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36E14-DD22-935A-52C3-30477AB70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Docker Container – </a:t>
            </a:r>
            <a:r>
              <a:rPr lang="en-US" dirty="0" err="1"/>
              <a:t>psql</a:t>
            </a:r>
            <a:r>
              <a:rPr lang="en-US" dirty="0"/>
              <a:t> command 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4AD13-61AC-BC1F-570A-C7AC79043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0859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&gt; docker exec -it 923postgres </a:t>
            </a:r>
            <a:r>
              <a:rPr lang="en-US" dirty="0" err="1"/>
              <a:t>psql</a:t>
            </a:r>
            <a:r>
              <a:rPr lang="en-US" dirty="0"/>
              <a:t> -U root comm-anything</a:t>
            </a:r>
          </a:p>
          <a:p>
            <a:pPr marL="0" indent="0">
              <a:buNone/>
            </a:pPr>
            <a:r>
              <a:rPr lang="en-US" dirty="0" err="1"/>
              <a:t>psql</a:t>
            </a:r>
            <a:r>
              <a:rPr lang="en-US" dirty="0"/>
              <a:t> (14.5)</a:t>
            </a:r>
          </a:p>
          <a:p>
            <a:pPr marL="0" indent="0">
              <a:buNone/>
            </a:pPr>
            <a:r>
              <a:rPr lang="en-US" dirty="0"/>
              <a:t>Type "help" for help.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comm-anything=# select * from "Users";</a:t>
            </a:r>
          </a:p>
          <a:p>
            <a:pPr marL="0" indent="0">
              <a:buNone/>
            </a:pPr>
            <a:r>
              <a:rPr lang="en-US" dirty="0"/>
              <a:t> id | username | password  |    email     |          </a:t>
            </a:r>
            <a:r>
              <a:rPr lang="en-US" dirty="0" err="1"/>
              <a:t>created_at</a:t>
            </a:r>
            <a:r>
              <a:rPr lang="en-US" dirty="0"/>
              <a:t>           |          </a:t>
            </a:r>
            <a:r>
              <a:rPr lang="en-US" dirty="0" err="1"/>
              <a:t>last_login</a:t>
            </a:r>
            <a:r>
              <a:rPr lang="en-US" dirty="0"/>
              <a:t>           | </a:t>
            </a:r>
            <a:r>
              <a:rPr lang="en-US" dirty="0" err="1"/>
              <a:t>access_level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----+----------+-----------+--------------+-------------------------------+-------------------------------+--------------</a:t>
            </a:r>
          </a:p>
          <a:p>
            <a:pPr marL="0" indent="0">
              <a:buNone/>
            </a:pPr>
            <a:r>
              <a:rPr lang="en-US" dirty="0"/>
              <a:t>  1 | klm123   | 1xtdf     | 7@7.com      | 2022-09-26 20:39:59.997411+00 | 2022-09-26 20:39:59.997411+00 |            3 </a:t>
            </a:r>
          </a:p>
          <a:p>
            <a:pPr marL="0" indent="0">
              <a:buNone/>
            </a:pPr>
            <a:r>
              <a:rPr lang="en-US" dirty="0"/>
              <a:t>  2 | </a:t>
            </a:r>
            <a:r>
              <a:rPr lang="en-US" dirty="0" err="1"/>
              <a:t>aaaaa</a:t>
            </a:r>
            <a:r>
              <a:rPr lang="en-US" dirty="0"/>
              <a:t>    | </a:t>
            </a:r>
            <a:r>
              <a:rPr lang="en-US" dirty="0" err="1"/>
              <a:t>aaaaaaaa</a:t>
            </a:r>
            <a:r>
              <a:rPr lang="en-US" dirty="0"/>
              <a:t>  | aaa@aaa.com  | 2022-09-26 21:06:35.134534+00 | 2022-09-26 21:06:35.134534+00 |            0 </a:t>
            </a:r>
          </a:p>
          <a:p>
            <a:pPr marL="0" indent="0">
              <a:buNone/>
            </a:pPr>
            <a:r>
              <a:rPr lang="en-US" dirty="0"/>
              <a:t>  4 | </a:t>
            </a:r>
            <a:r>
              <a:rPr lang="en-US" dirty="0" err="1"/>
              <a:t>bbbbb</a:t>
            </a:r>
            <a:r>
              <a:rPr lang="en-US" dirty="0"/>
              <a:t>    | </a:t>
            </a:r>
            <a:r>
              <a:rPr lang="en-US" dirty="0" err="1"/>
              <a:t>bbbbbb</a:t>
            </a:r>
            <a:r>
              <a:rPr lang="en-US" dirty="0"/>
              <a:t>    | bbb@bbbb.com | 2022-10-05 18:55:23.635117+00 | 2022-10-05 18:55:23.635117+00 |            0 </a:t>
            </a:r>
          </a:p>
          <a:p>
            <a:pPr marL="0" indent="0">
              <a:buNone/>
            </a:pPr>
            <a:r>
              <a:rPr lang="en-US" dirty="0"/>
              <a:t>  5 | </a:t>
            </a:r>
            <a:r>
              <a:rPr lang="en-US" dirty="0" err="1"/>
              <a:t>ccccc</a:t>
            </a:r>
            <a:r>
              <a:rPr lang="en-US" dirty="0"/>
              <a:t>    | </a:t>
            </a:r>
            <a:r>
              <a:rPr lang="en-US" dirty="0" err="1"/>
              <a:t>cccccccc</a:t>
            </a:r>
            <a:r>
              <a:rPr lang="en-US" dirty="0"/>
              <a:t>  | cccc@ex.com  | 2022-10-05 18:57:12.134446+00 | 2022-10-05 18:57:12.134446+00 |            0 </a:t>
            </a:r>
          </a:p>
          <a:p>
            <a:pPr marL="0" indent="0">
              <a:buNone/>
            </a:pPr>
            <a:r>
              <a:rPr lang="en-US" dirty="0"/>
              <a:t>  6 | </a:t>
            </a:r>
            <a:r>
              <a:rPr lang="en-US" dirty="0" err="1"/>
              <a:t>dddddd</a:t>
            </a:r>
            <a:r>
              <a:rPr lang="en-US" dirty="0"/>
              <a:t>   | </a:t>
            </a:r>
            <a:r>
              <a:rPr lang="en-US" dirty="0" err="1"/>
              <a:t>dddddd</a:t>
            </a:r>
            <a:r>
              <a:rPr lang="en-US" dirty="0"/>
              <a:t>    | ddddd@d.com  | 2022-10-05 18:57:56.410344+00 | 2022-10-05 18:57:56.410344+00 |            0 </a:t>
            </a:r>
          </a:p>
          <a:p>
            <a:pPr marL="0" indent="0">
              <a:buNone/>
            </a:pPr>
            <a:r>
              <a:rPr lang="en-US" dirty="0"/>
              <a:t>  7 | </a:t>
            </a:r>
            <a:r>
              <a:rPr lang="en-US" dirty="0" err="1"/>
              <a:t>dadadada</a:t>
            </a:r>
            <a:r>
              <a:rPr lang="en-US" dirty="0"/>
              <a:t> | </a:t>
            </a:r>
            <a:r>
              <a:rPr lang="en-US" dirty="0" err="1"/>
              <a:t>dddddddd</a:t>
            </a:r>
            <a:r>
              <a:rPr lang="en-US" dirty="0"/>
              <a:t>  | dddddd@d.com | 2022-10-05 19:00:41.268855+00 | 2022-10-05 19:00:41.268855+00 |            0 </a:t>
            </a:r>
          </a:p>
          <a:p>
            <a:pPr marL="0" indent="0">
              <a:buNone/>
            </a:pPr>
            <a:r>
              <a:rPr lang="en-US" dirty="0"/>
              <a:t>  8 | </a:t>
            </a:r>
            <a:r>
              <a:rPr lang="en-US" dirty="0" err="1"/>
              <a:t>xxxxxx</a:t>
            </a:r>
            <a:r>
              <a:rPr lang="en-US" dirty="0"/>
              <a:t>   | </a:t>
            </a:r>
            <a:r>
              <a:rPr lang="en-US" dirty="0" err="1"/>
              <a:t>xxxxxxxx</a:t>
            </a:r>
            <a:r>
              <a:rPr lang="en-US" dirty="0"/>
              <a:t>  | xxxxx@x.com  | 2022-10-05 19:03:14.709491+00 | 2022-10-05 19:03:14.709491+00 |            0 </a:t>
            </a:r>
          </a:p>
          <a:p>
            <a:pPr marL="0" indent="0">
              <a:buNone/>
            </a:pPr>
            <a:r>
              <a:rPr lang="en-US" dirty="0"/>
              <a:t>  9 | </a:t>
            </a:r>
            <a:r>
              <a:rPr lang="en-US" dirty="0" err="1"/>
              <a:t>yyyyyy</a:t>
            </a:r>
            <a:r>
              <a:rPr lang="en-US" dirty="0"/>
              <a:t>   | </a:t>
            </a:r>
            <a:r>
              <a:rPr lang="en-US" dirty="0" err="1"/>
              <a:t>yyyyyyyyy</a:t>
            </a:r>
            <a:r>
              <a:rPr lang="en-US" dirty="0"/>
              <a:t> | yyyy@yyy.com | 2022-10-05 19:07:36.684935+00 | 2022-10-05 19:07:36.684935+00 |            0 </a:t>
            </a:r>
          </a:p>
          <a:p>
            <a:pPr marL="0" indent="0">
              <a:buNone/>
            </a:pPr>
            <a:r>
              <a:rPr lang="en-US" dirty="0"/>
              <a:t>(8 rows)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comm-anything=#</a:t>
            </a:r>
          </a:p>
        </p:txBody>
      </p:sp>
    </p:spTree>
    <p:extLst>
      <p:ext uri="{BB962C8B-B14F-4D97-AF65-F5344CB8AC3E}">
        <p14:creationId xmlns:p14="http://schemas.microsoft.com/office/powerpoint/2010/main" val="1442679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60ECFFA3-E96E-8CA0-2383-7ECEA24E8D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274667"/>
            <a:ext cx="4764157" cy="5241829"/>
          </a:xfr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A69444EA-9A36-3129-69BA-6F247703A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94616"/>
            <a:ext cx="10515600" cy="1325563"/>
          </a:xfrm>
        </p:spPr>
        <p:txBody>
          <a:bodyPr/>
          <a:lstStyle/>
          <a:p>
            <a:r>
              <a:rPr lang="en-US" dirty="0" err="1"/>
              <a:t>pgAdmin</a:t>
            </a:r>
            <a:r>
              <a:rPr lang="en-US" dirty="0"/>
              <a:t> - Connecting</a:t>
            </a:r>
          </a:p>
        </p:txBody>
      </p:sp>
    </p:spTree>
    <p:extLst>
      <p:ext uri="{BB962C8B-B14F-4D97-AF65-F5344CB8AC3E}">
        <p14:creationId xmlns:p14="http://schemas.microsoft.com/office/powerpoint/2010/main" val="4225173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43576-5238-C6B8-09ED-9DE91CB2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94616"/>
            <a:ext cx="10515600" cy="1325563"/>
          </a:xfrm>
        </p:spPr>
        <p:txBody>
          <a:bodyPr/>
          <a:lstStyle/>
          <a:p>
            <a:r>
              <a:rPr lang="en-US" dirty="0" err="1"/>
              <a:t>pgAdmin</a:t>
            </a:r>
            <a:r>
              <a:rPr lang="en-US" dirty="0"/>
              <a:t> - Connected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8BAD9F9-9145-6D6F-8BA9-198BD7A5BC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9287" y="1140718"/>
            <a:ext cx="8693426" cy="5612824"/>
          </a:xfrm>
        </p:spPr>
      </p:pic>
    </p:spTree>
    <p:extLst>
      <p:ext uri="{BB962C8B-B14F-4D97-AF65-F5344CB8AC3E}">
        <p14:creationId xmlns:p14="http://schemas.microsoft.com/office/powerpoint/2010/main" val="3779628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290E5-4614-6A7C-E07E-EBC8A012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116771"/>
            <a:ext cx="10515600" cy="1325563"/>
          </a:xfrm>
        </p:spPr>
        <p:txBody>
          <a:bodyPr/>
          <a:lstStyle/>
          <a:p>
            <a:r>
              <a:rPr lang="en-US" dirty="0" err="1"/>
              <a:t>server.go</a:t>
            </a:r>
            <a:r>
              <a:rPr lang="en-US" dirty="0"/>
              <a:t> snippets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1B37C-905E-F9B4-B77D-74716BF02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42334"/>
            <a:ext cx="5499100" cy="4216400"/>
          </a:xfrm>
        </p:spPr>
        <p:txBody>
          <a:bodyPr anchor="ctr">
            <a:normAutofit fontScale="55000" lnSpcReduction="20000"/>
          </a:bodyPr>
          <a:lstStyle/>
          <a:p>
            <a:pPr marL="0" indent="0">
              <a:buNone/>
            </a:pPr>
            <a:r>
              <a:rPr lang="en-US" sz="2800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/* New returns a new server with routing applied and a database connection initialized. */</a:t>
            </a:r>
            <a:endParaRPr lang="en-US" sz="2800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b="0" dirty="0" err="1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func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() (</a:t>
            </a:r>
            <a:r>
              <a:rPr lang="en-US" sz="2800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Server, </a:t>
            </a:r>
            <a:r>
              <a:rPr lang="en-US" sz="2800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error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800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config.Vals.IsLoaded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!=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AE81FF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800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AE81FF"/>
                </a:solidFill>
                <a:effectLst/>
                <a:latin typeface="Consolas" panose="020B0609020204030204" pitchFamily="49" charset="0"/>
              </a:rPr>
              <a:t>nil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800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errors.</a:t>
            </a:r>
            <a:r>
              <a:rPr lang="en-US" sz="2800" b="0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8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"Configuration object must be initialized to the create server."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pPr marL="0" indent="0">
              <a:buNone/>
            </a:pP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8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s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:=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Server{}</a:t>
            </a:r>
          </a:p>
          <a:p>
            <a:pPr marL="0" indent="0">
              <a:buNone/>
            </a:pP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800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s.</a:t>
            </a:r>
            <a:r>
              <a:rPr lang="en-US" sz="2800" b="0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setupRouter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800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s.httpServer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http.Server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800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Addr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US" sz="2800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config.Vals.Server.Port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pPr marL="0" indent="0">
              <a:buNone/>
            </a:pP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800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s, </a:t>
            </a:r>
            <a:r>
              <a:rPr lang="en-US" sz="2800" b="0" dirty="0">
                <a:solidFill>
                  <a:srgbClr val="AE81FF"/>
                </a:solidFill>
                <a:effectLst/>
                <a:latin typeface="Consolas" panose="020B0609020204030204" pitchFamily="49" charset="0"/>
              </a:rPr>
              <a:t>nil</a:t>
            </a:r>
            <a:endParaRPr lang="en-US" sz="2800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F5E3CB-4168-B8F9-5586-58FFC9B989C0}"/>
              </a:ext>
            </a:extLst>
          </p:cNvPr>
          <p:cNvSpPr txBox="1"/>
          <p:nvPr/>
        </p:nvSpPr>
        <p:spPr>
          <a:xfrm>
            <a:off x="5638800" y="3259211"/>
            <a:ext cx="6324600" cy="33239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en-US" sz="1400" b="0" dirty="0" err="1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setupRouter</a:t>
            </a:r>
            <a:r>
              <a:rPr lang="en-US" sz="1400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 configures the API endpoints and middleware.</a:t>
            </a:r>
            <a:endParaRPr lang="en-US" sz="1400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 err="1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func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(s </a:t>
            </a:r>
            <a:r>
              <a:rPr lang="en-US" sz="1400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Server) </a:t>
            </a:r>
            <a:r>
              <a:rPr lang="en-US" sz="1400" b="0" dirty="0" err="1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setupRouter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4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r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:=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mux.</a:t>
            </a:r>
            <a:r>
              <a:rPr lang="en-US" sz="1400" b="0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NewRouter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()</a:t>
            </a:r>
          </a:p>
          <a:p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400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r.</a:t>
            </a:r>
            <a:r>
              <a:rPr lang="en-US" sz="1400" b="0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HandleFunc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"/register"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s.postRegister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).</a:t>
            </a:r>
            <a:r>
              <a:rPr lang="en-US" sz="1400" b="0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Methods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http.MethodPost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400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s.httpServer.Handler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r</a:t>
            </a:r>
          </a:p>
          <a:p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b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/* Start causes the Server to start listening on the port defined in the </a:t>
            </a:r>
            <a:r>
              <a:rPr lang="en-US" sz="1400" b="0" dirty="0" err="1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config.go</a:t>
            </a:r>
            <a:r>
              <a:rPr lang="en-US" sz="1400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. */</a:t>
            </a:r>
            <a:endParaRPr lang="en-US" sz="1400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 err="1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func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(s </a:t>
            </a:r>
            <a:r>
              <a:rPr lang="en-US" sz="1400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Server) </a:t>
            </a:r>
            <a:r>
              <a:rPr lang="en-US" sz="1400" b="0" dirty="0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Start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400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fmt.</a:t>
            </a:r>
            <a:r>
              <a:rPr lang="en-US" sz="1400" b="0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"Server listening on port "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config.Vals.Server.Port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400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s.httpServer.</a:t>
            </a:r>
            <a:r>
              <a:rPr lang="en-US" sz="1400" b="0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ListenAndServe</a:t>
            </a:r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()</a:t>
            </a:r>
          </a:p>
          <a:p>
            <a:r>
              <a:rPr lang="en-US" sz="14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48097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E3840-C100-70DE-51CB-F8FDE1AD1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End Tests with </a:t>
            </a:r>
            <a:r>
              <a:rPr lang="en-US" dirty="0" err="1"/>
              <a:t>Vitest</a:t>
            </a:r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AD4F6AC-7678-DACD-89BA-592D395A907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714" y="1690688"/>
            <a:ext cx="5984609" cy="4709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514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020C9-9692-E84C-FFF1-C979ABAD0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End Tests with Go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15630A1-F05A-E59E-3135-7F50A5303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8070" y="1534077"/>
            <a:ext cx="7977808" cy="5212035"/>
          </a:xfrm>
        </p:spPr>
      </p:pic>
    </p:spTree>
    <p:extLst>
      <p:ext uri="{BB962C8B-B14F-4D97-AF65-F5344CB8AC3E}">
        <p14:creationId xmlns:p14="http://schemas.microsoft.com/office/powerpoint/2010/main" val="2245911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19EED-D10E-E346-3184-44CF587FC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big goal: 1 full message chain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08C5B-CE3F-7128-DB6B-408C4495F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the design document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B6E191-3E35-6B91-A40B-D4948F3F4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4747" y="2389849"/>
            <a:ext cx="5911712" cy="4211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629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123EF-6D16-40A0-9C92-31B0F17F0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" y="57307"/>
            <a:ext cx="10515600" cy="1325563"/>
          </a:xfrm>
        </p:spPr>
        <p:txBody>
          <a:bodyPr/>
          <a:lstStyle/>
          <a:p>
            <a:r>
              <a:rPr lang="en-US" dirty="0"/>
              <a:t>Communication Entities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E6225-9466-34F8-A84D-8C0BD99B9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84324"/>
            <a:ext cx="4584700" cy="50450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package</a:t>
            </a:r>
            <a:r>
              <a:rPr lang="en-US" sz="20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communication</a:t>
            </a:r>
          </a:p>
          <a:p>
            <a:pPr marL="0" indent="0">
              <a:buNone/>
            </a:pPr>
            <a:br>
              <a:rPr lang="en-US" sz="20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</a:br>
            <a:r>
              <a:rPr lang="en-US" sz="2000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// Register is dispatched to the server when the client clicks “Submit” on the register form.</a:t>
            </a:r>
            <a:endParaRPr lang="en-US" sz="2000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lang="en-US" sz="20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u="sng" dirty="0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Register</a:t>
            </a:r>
            <a:r>
              <a:rPr lang="en-US" sz="20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US" sz="20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Username       </a:t>
            </a:r>
            <a:r>
              <a:rPr lang="en-US" sz="2000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string</a:t>
            </a:r>
            <a:endParaRPr lang="en-US" sz="2000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Password       </a:t>
            </a:r>
            <a:r>
              <a:rPr lang="en-US" sz="2000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string</a:t>
            </a:r>
            <a:endParaRPr lang="en-US" sz="2000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RetypePassword</a:t>
            </a:r>
            <a:r>
              <a:rPr lang="en-US" sz="20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string</a:t>
            </a:r>
            <a:endParaRPr lang="en-US" sz="2000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Email          </a:t>
            </a:r>
            <a:r>
              <a:rPr lang="en-US" sz="2000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string</a:t>
            </a:r>
            <a:endParaRPr lang="en-US" sz="2000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AgreedToTerms</a:t>
            </a:r>
            <a:r>
              <a:rPr lang="en-US" sz="20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 </a:t>
            </a:r>
            <a:r>
              <a:rPr lang="en-US" sz="2000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bool</a:t>
            </a:r>
            <a:endParaRPr lang="en-US" sz="2000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4ED03B-D439-48DA-6A9D-B2B94BCD33F2}"/>
              </a:ext>
            </a:extLst>
          </p:cNvPr>
          <p:cNvSpPr txBox="1"/>
          <p:nvPr/>
        </p:nvSpPr>
        <p:spPr>
          <a:xfrm>
            <a:off x="6400800" y="720089"/>
            <a:ext cx="5791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package</a:t>
            </a:r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communication</a:t>
            </a:r>
          </a:p>
          <a:p>
            <a:b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en-US" b="0" dirty="0" err="1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LoginResponse</a:t>
            </a:r>
            <a:r>
              <a:rPr lang="en-US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 is sent to the client when they successfully log in.</a:t>
            </a:r>
            <a:endParaRPr lang="en-US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u="sng" dirty="0" err="1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LoginResponse</a:t>
            </a:r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LoggedInAs</a:t>
            </a:r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UserProfile</a:t>
            </a:r>
            <a:endParaRPr lang="en-US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b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en-US" b="0" dirty="0" err="1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UserProfile</a:t>
            </a:r>
            <a:r>
              <a:rPr lang="en-US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 contains data needed by the Front End to display a profile for a user.</a:t>
            </a:r>
            <a:endParaRPr lang="en-US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u="sng" dirty="0" err="1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UserProfile</a:t>
            </a:r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UserId</a:t>
            </a:r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           </a:t>
            </a:r>
            <a:r>
              <a:rPr lang="en-US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int64</a:t>
            </a:r>
            <a:endParaRPr lang="en-US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Username          </a:t>
            </a:r>
            <a:r>
              <a:rPr lang="en-US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string</a:t>
            </a:r>
            <a:endParaRPr lang="en-US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CreatedOn</a:t>
            </a:r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        </a:t>
            </a:r>
            <a:r>
              <a:rPr lang="en-US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int64</a:t>
            </a:r>
            <a:endParaRPr lang="en-US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DomainsModerating</a:t>
            </a:r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[]</a:t>
            </a:r>
            <a:r>
              <a:rPr lang="en-US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string</a:t>
            </a:r>
            <a:endParaRPr lang="en-US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IsAdmin</a:t>
            </a:r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          </a:t>
            </a:r>
            <a:r>
              <a:rPr lang="en-US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bool</a:t>
            </a:r>
            <a:endParaRPr lang="en-US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IsDomainModerator</a:t>
            </a:r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bool</a:t>
            </a:r>
            <a:endParaRPr lang="en-US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IsGlobalModerator</a:t>
            </a:r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bool</a:t>
            </a:r>
            <a:endParaRPr lang="en-US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ProfileBlurb</a:t>
            </a:r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      </a:t>
            </a:r>
            <a:r>
              <a:rPr lang="en-US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string</a:t>
            </a:r>
            <a:endParaRPr lang="en-US" b="0" dirty="0">
              <a:solidFill>
                <a:srgbClr val="C8C7C9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C8C7C9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101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2D381-2B53-5E16-51D1-396811288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" y="18255"/>
            <a:ext cx="8788400" cy="794545"/>
          </a:xfrm>
        </p:spPr>
        <p:txBody>
          <a:bodyPr/>
          <a:lstStyle/>
          <a:p>
            <a:r>
              <a:rPr lang="en-US" dirty="0"/>
              <a:t>Ca-back-end project glance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37B483-2351-3F53-BC48-767F5F7A13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056" y="889000"/>
            <a:ext cx="4689820" cy="37796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24FFBA-59B2-70E3-9BDC-A053F627C9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9473" y="608670"/>
            <a:ext cx="4031779" cy="484345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C04351A-8B27-1008-ECAA-17087874E3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7287" y="5249068"/>
            <a:ext cx="987742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100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2D381-2B53-5E16-51D1-396811288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" y="18255"/>
            <a:ext cx="8788400" cy="794545"/>
          </a:xfrm>
        </p:spPr>
        <p:txBody>
          <a:bodyPr/>
          <a:lstStyle/>
          <a:p>
            <a:r>
              <a:rPr lang="en-US" dirty="0"/>
              <a:t>Ca-back-end project glance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37B483-2351-3F53-BC48-767F5F7A13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015" y="1230902"/>
            <a:ext cx="6250458" cy="50373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24FFBA-59B2-70E3-9BDC-A053F627C9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9473" y="608670"/>
            <a:ext cx="5025692" cy="6037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684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44D86-0F12-2D3C-33B1-7DD8B9FAE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.env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90BF2-E0D5-39E8-0FEE-D2070F7E5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environment variable is a dynamic-named value that can affect the way running processes will behave on a computer. (Wikipedia)</a:t>
            </a:r>
          </a:p>
          <a:p>
            <a:r>
              <a:rPr lang="en-US" dirty="0"/>
              <a:t>They are just key value pairs.</a:t>
            </a:r>
          </a:p>
          <a:p>
            <a:r>
              <a:rPr lang="en-US" dirty="0"/>
              <a:t>.env file typically lives in the root of a project.</a:t>
            </a:r>
          </a:p>
          <a:p>
            <a:r>
              <a:rPr lang="en-US" dirty="0"/>
              <a:t>It’s added to a .</a:t>
            </a:r>
            <a:r>
              <a:rPr lang="en-US" dirty="0" err="1"/>
              <a:t>gitignore</a:t>
            </a:r>
            <a:r>
              <a:rPr lang="en-US" dirty="0"/>
              <a:t> file so it’s not uploaded to a remote repository</a:t>
            </a:r>
          </a:p>
          <a:p>
            <a:r>
              <a:rPr lang="en-US" dirty="0"/>
              <a:t>It contains sensitive data such as passwords, API keys, and encryption keys. </a:t>
            </a:r>
          </a:p>
        </p:txBody>
      </p:sp>
    </p:spTree>
    <p:extLst>
      <p:ext uri="{BB962C8B-B14F-4D97-AF65-F5344CB8AC3E}">
        <p14:creationId xmlns:p14="http://schemas.microsoft.com/office/powerpoint/2010/main" val="2584736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695FE-7C60-408E-2E81-FA97334A4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97657"/>
            <a:ext cx="10515600" cy="1325563"/>
          </a:xfrm>
        </p:spPr>
        <p:txBody>
          <a:bodyPr/>
          <a:lstStyle/>
          <a:p>
            <a:r>
              <a:rPr lang="en-US" dirty="0"/>
              <a:t>.env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4B750-7D54-5CC0-4156-60F8D63F0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229" y="870856"/>
            <a:ext cx="11451771" cy="598714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# The .env file provides important constants. It should not be included in public repos. </a:t>
            </a:r>
            <a:b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CA_TESTING_MODE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= true</a:t>
            </a:r>
          </a:p>
          <a:p>
            <a:pPr marL="0" indent="0">
              <a:buNone/>
            </a:pPr>
            <a:b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# DB_IMAGE is the docker image that the database will be built from.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DB_IMAGE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=postgres:14.5-alpine</a:t>
            </a:r>
          </a:p>
          <a:p>
            <a:pPr marL="0" indent="0">
              <a:buNone/>
            </a:pPr>
            <a:r>
              <a:rPr lang="en-US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# DB_CONTAINER_NAME is the name of the container in docker.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DB_CONTAINER_NAME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=923postgres</a:t>
            </a:r>
          </a:p>
          <a:p>
            <a:pPr marL="0" indent="0">
              <a:buNone/>
            </a:pPr>
            <a:r>
              <a:rPr lang="en-US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# DB_CONTAINER_PORT is the port the container will be listening on in its environment. It will be mapped to the value of DB_HOST_PORT on the host device. These values can be the same but if you already have </a:t>
            </a:r>
            <a:r>
              <a:rPr lang="en-US" b="0" dirty="0" err="1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postgres</a:t>
            </a:r>
            <a:r>
              <a:rPr lang="en-US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 installed on your computer like I do, you may want to map to a different port.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DB_CONTAINER_PORT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=5432</a:t>
            </a:r>
          </a:p>
          <a:p>
            <a:pPr marL="0" indent="0">
              <a:buNone/>
            </a:pPr>
            <a:b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DB_HOST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=localhost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DB_HOST_PORT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=5433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DB_USER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=root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DB_PASSWORD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=dbsuperuser991</a:t>
            </a:r>
          </a:p>
          <a:p>
            <a:pPr marL="0" indent="0">
              <a:buNone/>
            </a:pPr>
            <a:b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# SERVER_PORT is the port that Go will be served on.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SERVER_PORT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=3000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SERVER_LOG_ALL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=true</a:t>
            </a:r>
          </a:p>
          <a:p>
            <a:pPr marL="0" indent="0">
              <a:buNone/>
            </a:pPr>
            <a:b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# --- Production Environment 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# The port that Go will listen to database with(for port mapping)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DB_DATABASE_NAME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=comm-anything</a:t>
            </a:r>
          </a:p>
          <a:p>
            <a:pPr marL="0" indent="0">
              <a:buNone/>
            </a:pPr>
            <a:b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# --- Test Environment 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b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TEST_DB_DATABASE_NAME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= comm-anything-tests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513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3E21D-FF6A-F8D0-5E60-CFA6413F3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Makefile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36C9A-2275-CF8D-7A10-4A69FED80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simplifies the build process.</a:t>
            </a:r>
          </a:p>
          <a:p>
            <a:r>
              <a:rPr lang="en-US" dirty="0"/>
              <a:t>Make comes with most Linux distros but has to be downloaded for windows.</a:t>
            </a:r>
          </a:p>
          <a:p>
            <a:r>
              <a:rPr lang="en-US" dirty="0"/>
              <a:t>On Windows I used Chocolatey to install make: “</a:t>
            </a:r>
            <a:r>
              <a:rPr lang="en-US" dirty="0" err="1"/>
              <a:t>choco</a:t>
            </a:r>
            <a:r>
              <a:rPr lang="en-US" dirty="0"/>
              <a:t> install make”</a:t>
            </a:r>
          </a:p>
          <a:p>
            <a:r>
              <a:rPr lang="en-US" dirty="0"/>
              <a:t>Otherwise we would have looked at a bat file or </a:t>
            </a:r>
            <a:r>
              <a:rPr lang="en-US" dirty="0" err="1"/>
              <a:t>VSCode’s</a:t>
            </a:r>
            <a:r>
              <a:rPr lang="en-US" dirty="0"/>
              <a:t> “</a:t>
            </a:r>
            <a:r>
              <a:rPr lang="en-US" dirty="0" err="1"/>
              <a:t>tasks.json</a:t>
            </a:r>
            <a:r>
              <a:rPr lang="en-US" dirty="0"/>
              <a:t>” file to handle the various build commands. </a:t>
            </a:r>
          </a:p>
          <a:p>
            <a:r>
              <a:rPr lang="en-US" dirty="0"/>
              <a:t>All make commands are executed with “make &lt;</a:t>
            </a:r>
            <a:r>
              <a:rPr lang="en-US" dirty="0" err="1"/>
              <a:t>makecommand</a:t>
            </a:r>
            <a:r>
              <a:rPr lang="en-US" dirty="0"/>
              <a:t>&gt;”</a:t>
            </a:r>
          </a:p>
        </p:txBody>
      </p:sp>
    </p:spTree>
    <p:extLst>
      <p:ext uri="{BB962C8B-B14F-4D97-AF65-F5344CB8AC3E}">
        <p14:creationId xmlns:p14="http://schemas.microsoft.com/office/powerpoint/2010/main" val="3475262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78860-47AD-A80F-BA2F-EC67E0E81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Makefile</a:t>
            </a:r>
            <a:r>
              <a:rPr lang="en-US" dirty="0"/>
              <a:t> – initializing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5279F-7A35-0DED-5933-0FF78CBF3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5055961"/>
          </a:xfrm>
        </p:spPr>
        <p:txBody>
          <a:bodyPr>
            <a:normAutofit fontScale="47500" lnSpcReduction="20000"/>
          </a:bodyPr>
          <a:lstStyle/>
          <a:p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include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.env</a:t>
            </a:r>
          </a:p>
          <a:p>
            <a:b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dependencies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docker pull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DB_IMAGE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docker pull </a:t>
            </a:r>
            <a:r>
              <a:rPr lang="en-US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kjconroy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US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sqlc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go get .</a:t>
            </a: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go install -tags '</a:t>
            </a:r>
            <a:r>
              <a:rPr lang="en-US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postgres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' github.com/</a:t>
            </a:r>
            <a:r>
              <a:rPr lang="en-US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golang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-migrate/migrate/v4/</a:t>
            </a:r>
            <a:r>
              <a:rPr lang="en-US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cmd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US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migrate@latest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 err="1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build_postgres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docker run --name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DB_CONTAINER_NAME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-p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DB_HOST_PORT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DB_CONTAINER_PORT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-e POSTGRES_USER=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DB_USER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-e POSTGRES_PASSWORD=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DB_PASSWORD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-d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DB_IMAGE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 err="1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start_postgres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docker start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DB_CONTAINER_NAME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 err="1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stop_postgres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docker stop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DB_CONTAINER_NAME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</a:t>
            </a:r>
          </a:p>
          <a:p>
            <a:r>
              <a:rPr lang="en-US" b="0" dirty="0" err="1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remove_postgres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docker stop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DB_CONTAINER_NAME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docker rm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DB_CONTAINER_NAME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710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CEF2E-649A-C8E9-9BFE-BF5A30EAC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FD199-C661-BA69-6BAC-C5BCDCEE365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CREATE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TABLE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"</a:t>
            </a:r>
            <a:r>
              <a:rPr lang="en-US" b="0" dirty="0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Users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" (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"id"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bigserial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PRIMARY KEY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"username"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varchar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UNIQUE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NOT NULL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"password"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varchar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NOT NULL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"email"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varchar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UNIQUE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NOT NULL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created_at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timestamptz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NOT NULL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now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()),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last_login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timestamptz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NOT NULL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now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()),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profile_blurb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varchar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"banned"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boolean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b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CREATE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TABLE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"</a:t>
            </a:r>
            <a:r>
              <a:rPr lang="en-US" b="0" dirty="0" err="1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DomainBans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" (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"user"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bigint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banned_from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varchar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banned_by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bigint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banned_at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timestamptz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NOT NULL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now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())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6C2D37-542B-B5A6-0CA4-D085F085495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CREATE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TABLE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"</a:t>
            </a:r>
            <a:r>
              <a:rPr lang="en-US" b="0" dirty="0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Comments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" (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"id"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bigserial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PRIMARY KEY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pathid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bigint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NOT NULL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"author"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bigint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NOT NULL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"content"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varchar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NOT NULL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created_at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timestamptz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NOT NULL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now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()),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"parent"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bigint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"hidden"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boolean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false,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"removed"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boolean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false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b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CREATE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TABLE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"</a:t>
            </a:r>
            <a:r>
              <a:rPr lang="en-US" b="0" dirty="0" err="1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VoteRecord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" (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commentId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bigint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"category"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varchar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userId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1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bigint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"value"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int8,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PRIMARY KEY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commentId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"category"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03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13F75-619E-429C-1835-9A7CE9EFC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100" y="123825"/>
            <a:ext cx="10515600" cy="1325563"/>
          </a:xfrm>
        </p:spPr>
        <p:txBody>
          <a:bodyPr/>
          <a:lstStyle/>
          <a:p>
            <a:r>
              <a:rPr lang="en-US" dirty="0" err="1"/>
              <a:t>Makefile</a:t>
            </a:r>
            <a:r>
              <a:rPr lang="en-US" dirty="0"/>
              <a:t> – Creating the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5D0E2-31BE-CA46-831D-9A1CE2962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58900"/>
            <a:ext cx="115824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0" dirty="0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create_db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docker exec -it 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DB_CONTAINER_NAME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createdb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--username=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DB_USER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--owner=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DB_USER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DB_DATABASE_NAME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sz="1200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b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sz="1200" b="0" dirty="0" err="1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create_test_db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docker exec -it 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DB_CONTAINER_NAME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createdb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--username=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DB_USER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--owner=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DB_USER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TEST_DB_DATABASE_NAME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sz="1200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b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sz="1200" b="0" dirty="0" err="1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migrate_up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migrate -path database/migration -database "</a:t>
            </a:r>
            <a:r>
              <a:rPr lang="en-US" sz="1200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postgresql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://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DB_USER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DB_PASSWORD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@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DB_HOST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DB_HOST_PORT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DB_DATABASE_NAME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?sslmode=disable" -verbose up</a:t>
            </a:r>
          </a:p>
          <a:p>
            <a:pPr marL="0" indent="0">
              <a:buNone/>
            </a:pPr>
            <a:b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sz="1200" b="0" dirty="0" err="1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migrate_test_up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migrate -path database/migration -database "</a:t>
            </a:r>
            <a:r>
              <a:rPr lang="en-US" sz="1200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postgresql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://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DB_USER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DB_PASSWORD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@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DB_HOST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DB_HOST_PORT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TEST_DB_DATABASE_NAME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?sslmode=disable" -verbose up</a:t>
            </a:r>
          </a:p>
          <a:p>
            <a:pPr marL="0" indent="0">
              <a:buNone/>
            </a:pPr>
            <a:b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sz="1200" b="0" dirty="0" err="1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migrate_down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migrate -path database/migration -database "</a:t>
            </a:r>
            <a:r>
              <a:rPr lang="en-US" sz="1200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postgresql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://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DB_USER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DB_PASSWORD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@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DB_HOST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DB_HOST_PORT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DB_DATABASE_NAME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?sslmode=disable" -verbose down</a:t>
            </a:r>
          </a:p>
          <a:p>
            <a:pPr marL="0" indent="0">
              <a:buNone/>
            </a:pPr>
            <a:b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</a:br>
            <a:r>
              <a:rPr lang="en-US" sz="1200" b="0" dirty="0" err="1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migrate_test_down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migrate -path database/migration -database "</a:t>
            </a:r>
            <a:r>
              <a:rPr lang="en-US" sz="1200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postgresql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://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DB_USER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DB_PASSWORD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@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DB_HOST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DB_HOST_PORT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TEST_DB_DATABASE_NAME</a:t>
            </a:r>
            <a:r>
              <a:rPr lang="en-US" sz="1200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?sslmode=disable" -verbose down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72439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A686C-CEDF-AA6D-2665-3F9BC696D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‘Test’ Mode Changes which DB accessed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F8DC7-619F-6A1B-1301-CAEA6095D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en-US" b="0" dirty="0" err="1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loadDBEnv</a:t>
            </a:r>
            <a:r>
              <a:rPr lang="en-US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 loads environment variables into the configuration struct. If it fails to load a variable, it terminates the program process. Correct environment variables are required for the server to run.</a:t>
            </a:r>
            <a:endParaRPr lang="en-US" b="0" dirty="0">
              <a:solidFill>
                <a:srgbClr val="F8F8F2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0" dirty="0" err="1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func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(c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config) </a:t>
            </a:r>
            <a:r>
              <a:rPr lang="en-US" b="0" dirty="0" err="1">
                <a:solidFill>
                  <a:srgbClr val="A6E22E"/>
                </a:solidFill>
                <a:effectLst/>
                <a:latin typeface="Consolas" panose="020B0609020204030204" pitchFamily="49" charset="0"/>
              </a:rPr>
              <a:t>loadDBEnv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pPr marL="457200" lvl="1" indent="0">
              <a:buNone/>
            </a:pPr>
            <a:r>
              <a:rPr lang="en-US" b="0" dirty="0">
                <a:solidFill>
                  <a:srgbClr val="88846F"/>
                </a:solidFill>
                <a:effectLst/>
                <a:latin typeface="Consolas" panose="020B0609020204030204" pitchFamily="49" charset="0"/>
              </a:rPr>
              <a:t>//  omitted code</a:t>
            </a:r>
            <a:endParaRPr 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os.</a:t>
            </a:r>
            <a:r>
              <a:rPr lang="en-US" b="0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Getenv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"CA_TESTING_MODE"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!=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"true"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c.DB.DBname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os.</a:t>
            </a:r>
            <a:r>
              <a:rPr lang="en-US" b="0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Getenv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"DB_DATABASE_NAME"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c.DB.DBname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b="0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badEnvTerminate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"DB_DATABASE_NAME"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    }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}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c.DB.DBname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os.</a:t>
            </a:r>
            <a:r>
              <a:rPr lang="en-US" b="0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Getenv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"TEST_DB_DATABASE_NAME"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c.DB.DBname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F92672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“"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b="0" dirty="0" err="1">
                <a:solidFill>
                  <a:srgbClr val="66D9EF"/>
                </a:solidFill>
                <a:effectLst/>
                <a:latin typeface="Consolas" panose="020B0609020204030204" pitchFamily="49" charset="0"/>
              </a:rPr>
              <a:t>badEnvTerminate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E6DB74"/>
                </a:solidFill>
                <a:effectLst/>
                <a:latin typeface="Consolas" panose="020B0609020204030204" pitchFamily="49" charset="0"/>
              </a:rPr>
              <a:t>"TEST_DB_DATABASE_NAME"</a:t>
            </a: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    }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pPr marL="0" indent="0">
              <a:buNone/>
            </a:pPr>
            <a:r>
              <a:rPr lang="en-US" b="0" dirty="0">
                <a:solidFill>
                  <a:srgbClr val="F8F8F2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021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1830</Words>
  <Application>Microsoft Office PowerPoint</Application>
  <PresentationFormat>Widescreen</PresentationFormat>
  <Paragraphs>193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Consolas</vt:lpstr>
      <vt:lpstr>Office Theme</vt:lpstr>
      <vt:lpstr>Comment Anywhere Week 2 Report </vt:lpstr>
      <vt:lpstr>Ca-back-end project glance</vt:lpstr>
      <vt:lpstr>.env file</vt:lpstr>
      <vt:lpstr>.env file</vt:lpstr>
      <vt:lpstr>Makefile</vt:lpstr>
      <vt:lpstr>Makefile – initializing the project</vt:lpstr>
      <vt:lpstr>Database Schema</vt:lpstr>
      <vt:lpstr>Makefile – Creating the Database</vt:lpstr>
      <vt:lpstr>‘Test’ Mode Changes which DB accessed</vt:lpstr>
      <vt:lpstr>Docker Container Running</vt:lpstr>
      <vt:lpstr>Docker Container – psql command line</vt:lpstr>
      <vt:lpstr>pgAdmin - Connecting</vt:lpstr>
      <vt:lpstr>pgAdmin - Connected</vt:lpstr>
      <vt:lpstr>server.go snippets</vt:lpstr>
      <vt:lpstr>Front End Tests with Vitest</vt:lpstr>
      <vt:lpstr>Back End Tests with Go</vt:lpstr>
      <vt:lpstr>Next big goal: 1 full message chain</vt:lpstr>
      <vt:lpstr>Communication Entities</vt:lpstr>
      <vt:lpstr>Ca-back-end project glance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Miller</dc:creator>
  <cp:lastModifiedBy>Karl Miller</cp:lastModifiedBy>
  <cp:revision>39</cp:revision>
  <dcterms:created xsi:type="dcterms:W3CDTF">2023-01-27T21:28:01Z</dcterms:created>
  <dcterms:modified xsi:type="dcterms:W3CDTF">2023-01-29T21:42:26Z</dcterms:modified>
</cp:coreProperties>
</file>